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sldIdLst>
    <p:sldId id="286" r:id="rId2"/>
    <p:sldId id="256" r:id="rId3"/>
    <p:sldId id="456" r:id="rId4"/>
    <p:sldId id="260" r:id="rId5"/>
    <p:sldId id="332" r:id="rId6"/>
    <p:sldId id="408" r:id="rId7"/>
    <p:sldId id="411" r:id="rId8"/>
    <p:sldId id="413" r:id="rId9"/>
    <p:sldId id="414" r:id="rId10"/>
    <p:sldId id="415" r:id="rId11"/>
    <p:sldId id="416" r:id="rId12"/>
    <p:sldId id="417" r:id="rId13"/>
    <p:sldId id="418" r:id="rId14"/>
    <p:sldId id="457" r:id="rId15"/>
    <p:sldId id="419" r:id="rId16"/>
    <p:sldId id="420" r:id="rId17"/>
    <p:sldId id="421" r:id="rId18"/>
    <p:sldId id="422" r:id="rId19"/>
    <p:sldId id="423" r:id="rId20"/>
    <p:sldId id="424" r:id="rId21"/>
    <p:sldId id="425" r:id="rId22"/>
    <p:sldId id="426" r:id="rId23"/>
    <p:sldId id="427" r:id="rId24"/>
    <p:sldId id="428" r:id="rId25"/>
    <p:sldId id="429" r:id="rId26"/>
    <p:sldId id="430" r:id="rId27"/>
    <p:sldId id="431" r:id="rId28"/>
    <p:sldId id="432" r:id="rId29"/>
    <p:sldId id="433" r:id="rId30"/>
    <p:sldId id="434" r:id="rId31"/>
    <p:sldId id="435" r:id="rId32"/>
    <p:sldId id="436" r:id="rId33"/>
    <p:sldId id="437" r:id="rId34"/>
    <p:sldId id="438" r:id="rId35"/>
    <p:sldId id="454" r:id="rId36"/>
    <p:sldId id="439" r:id="rId37"/>
    <p:sldId id="440" r:id="rId38"/>
    <p:sldId id="441" r:id="rId39"/>
    <p:sldId id="442" r:id="rId40"/>
    <p:sldId id="443" r:id="rId41"/>
    <p:sldId id="444" r:id="rId42"/>
    <p:sldId id="450" r:id="rId43"/>
    <p:sldId id="451" r:id="rId44"/>
    <p:sldId id="452" r:id="rId45"/>
    <p:sldId id="453" r:id="rId46"/>
    <p:sldId id="455" r:id="rId47"/>
    <p:sldId id="458" r:id="rId48"/>
    <p:sldId id="459" r:id="rId49"/>
    <p:sldId id="460" r:id="rId50"/>
    <p:sldId id="461" r:id="rId51"/>
    <p:sldId id="462" r:id="rId52"/>
    <p:sldId id="463" r:id="rId53"/>
    <p:sldId id="464" r:id="rId54"/>
    <p:sldId id="465" r:id="rId55"/>
    <p:sldId id="468" r:id="rId56"/>
    <p:sldId id="469" r:id="rId57"/>
    <p:sldId id="466" r:id="rId58"/>
    <p:sldId id="467" r:id="rId59"/>
    <p:sldId id="403" r:id="rId6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5359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02" autoAdjust="0"/>
    <p:restoredTop sz="94660"/>
  </p:normalViewPr>
  <p:slideViewPr>
    <p:cSldViewPr snapToGrid="0">
      <p:cViewPr varScale="1">
        <p:scale>
          <a:sx n="90" d="100"/>
          <a:sy n="90" d="100"/>
        </p:scale>
        <p:origin x="62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09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11/10/2019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552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11/10/2019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64042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" Target="slide11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openclipart.org/detail/158773/yes-button.-bot%C3%B3n-s%C3%AD-by-ehecatl1138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" Target="slide13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hyperlink" Target="http://openclipart.org/detail/158773/yes-button.-bot%C3%B3n-s%C3%AD-by-ehecatl1138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" Target="slide16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hyperlink" Target="http://openclipart.org/detail/158773/yes-button.-bot%C3%B3n-s%C3%AD-by-ehecatl1138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" Target="slide18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openclipart.org/detail/158773/yes-button.-bot%C3%B3n-s%C3%AD-by-ehecatl1138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" Target="slide2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openclipart.org/detail/158773/yes-button.-bot%C3%B3n-s%C3%AD-by-ehecatl1138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" Target="slide22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openclipart.org/detail/158773/yes-button.-bot%C3%B3n-s%C3%AD-by-ehecatl1138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" Target="slide24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openclipart.org/detail/158773/yes-button.-bot%C3%B3n-s%C3%AD-by-ehecatl1138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" Target="slide26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openclipart.org/detail/158773/yes-button.-bot%C3%B3n-s%C3%AD-by-ehecatl1138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" Target="slide28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openclipart.org/detail/158773/yes-button.-bot%C3%B3n-s%C3%AD-by-ehecatl1138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" Target="slide3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openclipart.org/detail/158773/yes-button.-bot%C3%B3n-s%C3%AD-by-ehecatl1138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" Target="slide32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openclipart.org/detail/158773/yes-button.-bot%C3%B3n-s%C3%AD-by-ehecatl1138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" Target="slide34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openclipart.org/detail/158773/yes-button.-bot%C3%B3n-s%C3%AD-by-ehecatl1138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" Target="slide37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openclipart.org/detail/158773/yes-button.-bot%C3%B3n-s%C3%AD-by-ehecatl1138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" Target="slide39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openclipart.org/detail/158773/yes-button.-bot%C3%B3n-s%C3%AD-by-ehecatl1138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" Target="slide5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" Target="slide41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openclipart.org/detail/158773/yes-button.-bot%C3%B3n-s%C3%AD-by-ehecatl1138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" Target="slide43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openclipart.org/detail/158773/yes-button.-bot%C3%B3n-s%C3%AD-by-ehecatl1138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" Target="slide45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eg"/><Relationship Id="rId4" Type="http://schemas.openxmlformats.org/officeDocument/2006/relationships/hyperlink" Target="http://openclipart.org/detail/158773/yes-button.-bot%C3%B3n-s%C3%AD-by-ehecatl1138" TargetMode="Externa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" Target="slide48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openclipart.org/detail/158773/yes-button.-bot%C3%B3n-s%C3%AD-by-ehecatl1138" TargetMode="External"/><Relationship Id="rId4" Type="http://schemas.openxmlformats.org/officeDocument/2006/relationships/image" Target="../media/image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" Target="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openclipart.org/detail/158773/yes-button.-bot%C3%B3n-s%C3%AD-by-ehecatl1138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openclipart.org/detail/158773/yes-button.-bot%C3%B3n-s%C3%AD-by-ehecatl1138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" Target="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openclipart.org/detail/158773/yes-button.-bot%C3%B3n-s%C3%AD-by-ehecatl1138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" Target="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openclipart.org/detail/158773/yes-button.-bot%C3%B3n-s%C3%AD-by-ehecatl1138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slide" Target="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openclipart.org/detail/158773/yes-button.-bot%C3%B3n-s%C3%AD-by-ehecatl1138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papercraftography.wordpress.com/tag/art-journling/" TargetMode="External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" Target="slide7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openclipart.org/detail/158773/yes-button.-bot%C3%B3n-s%C3%AD-by-ehecatl1138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" Target="slide9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openclipart.org/detail/158773/yes-button.-bot%C3%B3n-s%C3%AD-by-ehecatl1138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5BB5F18-E974-41B0-ABDB-B168D210A35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2081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E08D4B6A-8113-4DFB-B82E-B60CAC8E0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B0D6E2-E17F-4C4D-9B5D-CC07F12D9D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9235" y="863696"/>
            <a:ext cx="3511233" cy="1023594"/>
          </a:xfrm>
        </p:spPr>
        <p:txBody>
          <a:bodyPr anchor="t">
            <a:normAutofit fontScale="90000"/>
          </a:bodyPr>
          <a:lstStyle/>
          <a:p>
            <a:r>
              <a:rPr lang="en-GB" sz="3200" dirty="0">
                <a:solidFill>
                  <a:schemeClr val="tx1"/>
                </a:solidFill>
              </a:rPr>
              <a:t>Can you name this PLANT?</a:t>
            </a:r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0F11A278-916B-476A-B67D-DE875BC6D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9233" y="2540048"/>
            <a:ext cx="3511233" cy="422432"/>
          </a:xfrm>
        </p:spPr>
        <p:txBody>
          <a:bodyPr anchor="t">
            <a:normAutofit/>
          </a:bodyPr>
          <a:lstStyle/>
          <a:p>
            <a:pPr marL="457200" indent="-457200">
              <a:buFont typeface="+mj-lt"/>
              <a:buAutoNum type="alphaLcParenR" startAt="2"/>
            </a:pPr>
            <a:r>
              <a:rPr lang="en-GB" sz="2000" dirty="0">
                <a:solidFill>
                  <a:srgbClr val="00B0F0"/>
                </a:solidFill>
              </a:rPr>
              <a:t>Lilac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9235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Subtitle 12">
            <a:hlinkClick r:id="rId2" action="ppaction://hlinksldjump"/>
            <a:extLst>
              <a:ext uri="{FF2B5EF4-FFF2-40B4-BE49-F238E27FC236}">
                <a16:creationId xmlns:a16="http://schemas.microsoft.com/office/drawing/2014/main" id="{5DF48F80-B37E-46AC-B2B6-3B259AEE27B8}"/>
              </a:ext>
            </a:extLst>
          </p:cNvPr>
          <p:cNvSpPr txBox="1">
            <a:spLocks/>
          </p:cNvSpPr>
          <p:nvPr/>
        </p:nvSpPr>
        <p:spPr>
          <a:xfrm>
            <a:off x="8109234" y="1993947"/>
            <a:ext cx="3511233" cy="4224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957C7"/>
              </a:buClr>
              <a:buSzPct val="92000"/>
              <a:buFont typeface="+mj-lt"/>
              <a:buAutoNum type="alphaLcParenR"/>
              <a:tabLst/>
              <a:defRPr/>
            </a:pPr>
            <a:r>
              <a:rPr kumimoji="0" lang="en-GB" sz="2000" b="0" i="0" u="none" strike="noStrike" kern="1200" cap="all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Buddleia</a:t>
            </a:r>
          </a:p>
        </p:txBody>
      </p:sp>
      <p:sp>
        <p:nvSpPr>
          <p:cNvPr id="28" name="Subtitle 12">
            <a:extLst>
              <a:ext uri="{FF2B5EF4-FFF2-40B4-BE49-F238E27FC236}">
                <a16:creationId xmlns:a16="http://schemas.microsoft.com/office/drawing/2014/main" id="{4C874775-EB74-4908-8E74-5343DECE7A47}"/>
              </a:ext>
            </a:extLst>
          </p:cNvPr>
          <p:cNvSpPr txBox="1">
            <a:spLocks/>
          </p:cNvSpPr>
          <p:nvPr/>
        </p:nvSpPr>
        <p:spPr>
          <a:xfrm>
            <a:off x="8109233" y="3124200"/>
            <a:ext cx="3511233" cy="4691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957C7"/>
              </a:buClr>
              <a:buSzPct val="92000"/>
              <a:buFont typeface="+mj-lt"/>
              <a:buAutoNum type="alphaLcParenR" startAt="3"/>
              <a:tabLst/>
              <a:defRPr/>
            </a:pPr>
            <a:r>
              <a:rPr kumimoji="0" lang="en-GB" sz="2000" b="0" i="0" u="none" strike="noStrike" kern="1200" cap="all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Wisteria</a:t>
            </a:r>
          </a:p>
        </p:txBody>
      </p:sp>
      <p:sp>
        <p:nvSpPr>
          <p:cNvPr id="30" name="Subtitle 12">
            <a:extLst>
              <a:ext uri="{FF2B5EF4-FFF2-40B4-BE49-F238E27FC236}">
                <a16:creationId xmlns:a16="http://schemas.microsoft.com/office/drawing/2014/main" id="{6725490B-D1F0-4CD4-BE36-E4825FEFA762}"/>
              </a:ext>
            </a:extLst>
          </p:cNvPr>
          <p:cNvSpPr txBox="1">
            <a:spLocks/>
          </p:cNvSpPr>
          <p:nvPr/>
        </p:nvSpPr>
        <p:spPr>
          <a:xfrm>
            <a:off x="8109232" y="3755029"/>
            <a:ext cx="3511233" cy="4691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957C7"/>
              </a:buClr>
              <a:buSzPct val="92000"/>
              <a:buFont typeface="+mj-lt"/>
              <a:buAutoNum type="alphaLcParenR" startAt="4"/>
              <a:tabLst/>
              <a:defRPr/>
            </a:pPr>
            <a:r>
              <a:rPr kumimoji="0" lang="en-GB" sz="2000" b="0" i="0" u="none" strike="noStrike" kern="1200" cap="all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Hogweed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FD09655D-1329-43E8-947D-0C5AA81EFE46}"/>
              </a:ext>
            </a:extLst>
          </p:cNvPr>
          <p:cNvSpPr txBox="1">
            <a:spLocks/>
          </p:cNvSpPr>
          <p:nvPr/>
        </p:nvSpPr>
        <p:spPr>
          <a:xfrm>
            <a:off x="7988300" y="6168870"/>
            <a:ext cx="4082748" cy="639123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effectLst/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Click on the answer to submit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A7CDD0-3486-430C-BD4B-71EC3A6EA559}"/>
              </a:ext>
            </a:extLst>
          </p:cNvPr>
          <p:cNvSpPr txBox="1"/>
          <p:nvPr/>
        </p:nvSpPr>
        <p:spPr>
          <a:xfrm>
            <a:off x="8229139" y="4494503"/>
            <a:ext cx="3511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Sometimes</a:t>
            </a:r>
            <a:r>
              <a:rPr kumimoji="0" lang="en-GB" sz="18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known as the butterfly bush, this plant is a magnet for butterflies.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322DD9-F952-4B6C-A26F-20B1D2011EEC}"/>
              </a:ext>
            </a:extLst>
          </p:cNvPr>
          <p:cNvSpPr txBox="1"/>
          <p:nvPr/>
        </p:nvSpPr>
        <p:spPr>
          <a:xfrm>
            <a:off x="8073206" y="4537718"/>
            <a:ext cx="399784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Click here for a clue..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C03E22F-38C1-43A7-9203-15481CEE383A}"/>
              </a:ext>
            </a:extLst>
          </p:cNvPr>
          <p:cNvSpPr txBox="1"/>
          <p:nvPr/>
        </p:nvSpPr>
        <p:spPr>
          <a:xfrm>
            <a:off x="10647119" y="3706166"/>
            <a:ext cx="1643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X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 Try again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1F410C-76B8-4701-991A-9141EC224BBD}"/>
              </a:ext>
            </a:extLst>
          </p:cNvPr>
          <p:cNvSpPr txBox="1"/>
          <p:nvPr/>
        </p:nvSpPr>
        <p:spPr>
          <a:xfrm>
            <a:off x="10627251" y="3116933"/>
            <a:ext cx="1443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X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 Try again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5831981-4A57-4712-9DEC-084D7B81B4C6}"/>
              </a:ext>
            </a:extLst>
          </p:cNvPr>
          <p:cNvSpPr txBox="1"/>
          <p:nvPr/>
        </p:nvSpPr>
        <p:spPr>
          <a:xfrm>
            <a:off x="10519980" y="2478084"/>
            <a:ext cx="1443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X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 Try again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C4B2EE-AA9F-4C06-883E-50D483AF45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83" y="0"/>
            <a:ext cx="79095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0301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5" grpId="0" animBg="1"/>
      <p:bldP spid="18" grpId="0"/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44">
            <a:extLst>
              <a:ext uri="{FF2B5EF4-FFF2-40B4-BE49-F238E27FC236}">
                <a16:creationId xmlns:a16="http://schemas.microsoft.com/office/drawing/2014/main" id="{3A852E5D-96B2-47B5-AB0F-426F231FB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8" y="457201"/>
            <a:ext cx="3703320" cy="5935131"/>
            <a:chOff x="438068" y="457201"/>
            <a:chExt cx="3703320" cy="5935131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BEA2C8A-CA20-494E-8DAA-985E842ED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41102"/>
              <a:ext cx="3702134" cy="5751230"/>
            </a:xfrm>
            <a:prstGeom prst="rect">
              <a:avLst/>
            </a:prstGeom>
            <a:solidFill>
              <a:srgbClr val="465359">
                <a:alpha val="97000"/>
              </a:srgb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6" name="Rectangle 46">
              <a:extLst>
                <a:ext uri="{FF2B5EF4-FFF2-40B4-BE49-F238E27FC236}">
                  <a16:creationId xmlns:a16="http://schemas.microsoft.com/office/drawing/2014/main" id="{DBAE429C-3A94-4C39-B88C-596F1E4C0A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1"/>
              <a:ext cx="3703320" cy="91440"/>
            </a:xfrm>
            <a:prstGeom prst="rect">
              <a:avLst/>
            </a:prstGeom>
            <a:solidFill>
              <a:srgbClr val="46535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9BEA2136-6130-48E0-B1F7-2AEAAC860F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281137" y="1148985"/>
            <a:ext cx="1797702" cy="179770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74EE593-B5B1-41DA-8145-D1A8367E16EE}"/>
              </a:ext>
            </a:extLst>
          </p:cNvPr>
          <p:cNvSpPr txBox="1"/>
          <p:nvPr/>
        </p:nvSpPr>
        <p:spPr>
          <a:xfrm>
            <a:off x="548444" y="2824799"/>
            <a:ext cx="3412067" cy="66486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Well done!!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E6CE0E-E576-4B0A-B7EA-7A00BE506D03}"/>
              </a:ext>
            </a:extLst>
          </p:cNvPr>
          <p:cNvSpPr txBox="1"/>
          <p:nvPr/>
        </p:nvSpPr>
        <p:spPr>
          <a:xfrm>
            <a:off x="617760" y="3590310"/>
            <a:ext cx="3342751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dirty="0">
                <a:solidFill>
                  <a:srgbClr val="FFFFFF"/>
                </a:solidFill>
              </a:rPr>
              <a:t>Buddleia is sometimes known as the butterfly bush, this plant is a magnet for butterflies.</a:t>
            </a:r>
          </a:p>
          <a:p>
            <a:pPr lvl="0">
              <a:defRPr/>
            </a:pPr>
            <a:endParaRPr lang="en-GB" dirty="0">
              <a:solidFill>
                <a:srgbClr val="FFFFFF"/>
              </a:solidFill>
            </a:endParaRPr>
          </a:p>
          <a:p>
            <a:pPr>
              <a:defRPr/>
            </a:pPr>
            <a:r>
              <a:rPr lang="en-GB" dirty="0">
                <a:solidFill>
                  <a:srgbClr val="FFFFFF"/>
                </a:solidFill>
              </a:rPr>
              <a:t>We are lucky . There are many species of butterfly in our churchyard.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9C5D79-4412-4073-BC39-4C49F691F598}"/>
              </a:ext>
            </a:extLst>
          </p:cNvPr>
          <p:cNvSpPr txBox="1"/>
          <p:nvPr/>
        </p:nvSpPr>
        <p:spPr>
          <a:xfrm>
            <a:off x="655056" y="5917053"/>
            <a:ext cx="3342751" cy="4096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Click            to continue</a:t>
            </a:r>
          </a:p>
        </p:txBody>
      </p:sp>
      <p:sp>
        <p:nvSpPr>
          <p:cNvPr id="15" name="Action Button: Go Forward or Next 1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D08729B-4AF7-4205-BC56-E439E5040894}"/>
              </a:ext>
            </a:extLst>
          </p:cNvPr>
          <p:cNvSpPr/>
          <p:nvPr/>
        </p:nvSpPr>
        <p:spPr>
          <a:xfrm>
            <a:off x="1455061" y="5920787"/>
            <a:ext cx="453973" cy="41286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D6C5BD-5482-4CDD-AD31-BC4C774385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0202" y="640079"/>
            <a:ext cx="7680960" cy="57607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177B33-8CD0-4C53-BEC9-3A6386B2590E}"/>
              </a:ext>
            </a:extLst>
          </p:cNvPr>
          <p:cNvSpPr txBox="1"/>
          <p:nvPr/>
        </p:nvSpPr>
        <p:spPr>
          <a:xfrm>
            <a:off x="4424992" y="5713968"/>
            <a:ext cx="12652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Buddleia</a:t>
            </a:r>
          </a:p>
        </p:txBody>
      </p:sp>
    </p:spTree>
    <p:extLst>
      <p:ext uri="{BB962C8B-B14F-4D97-AF65-F5344CB8AC3E}">
        <p14:creationId xmlns:p14="http://schemas.microsoft.com/office/powerpoint/2010/main" val="32876287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E08D4B6A-8113-4DFB-B82E-B60CAC8E0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B0D6E2-E17F-4C4D-9B5D-CC07F12D9D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9235" y="863696"/>
            <a:ext cx="3511233" cy="1023594"/>
          </a:xfrm>
        </p:spPr>
        <p:txBody>
          <a:bodyPr anchor="t">
            <a:normAutofit fontScale="90000"/>
          </a:bodyPr>
          <a:lstStyle/>
          <a:p>
            <a:r>
              <a:rPr lang="en-GB" sz="3200" dirty="0">
                <a:solidFill>
                  <a:schemeClr val="tx1"/>
                </a:solidFill>
              </a:rPr>
              <a:t>Can you name this PLANT?</a:t>
            </a:r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0F11A278-916B-476A-B67D-DE875BC6D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9233" y="2540048"/>
            <a:ext cx="3511233" cy="422432"/>
          </a:xfrm>
        </p:spPr>
        <p:txBody>
          <a:bodyPr anchor="t">
            <a:normAutofit/>
          </a:bodyPr>
          <a:lstStyle/>
          <a:p>
            <a:pPr marL="457200" indent="-457200">
              <a:buFont typeface="+mj-lt"/>
              <a:buAutoNum type="alphaLcParenR" startAt="2"/>
            </a:pPr>
            <a:r>
              <a:rPr lang="en-GB" sz="2000" dirty="0">
                <a:solidFill>
                  <a:srgbClr val="00B0F0"/>
                </a:solidFill>
              </a:rPr>
              <a:t>Cypress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9235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Subtitle 12">
            <a:hlinkClick r:id="rId2" action="ppaction://hlinksldjump"/>
            <a:extLst>
              <a:ext uri="{FF2B5EF4-FFF2-40B4-BE49-F238E27FC236}">
                <a16:creationId xmlns:a16="http://schemas.microsoft.com/office/drawing/2014/main" id="{5DF48F80-B37E-46AC-B2B6-3B259AEE27B8}"/>
              </a:ext>
            </a:extLst>
          </p:cNvPr>
          <p:cNvSpPr txBox="1">
            <a:spLocks/>
          </p:cNvSpPr>
          <p:nvPr/>
        </p:nvSpPr>
        <p:spPr>
          <a:xfrm>
            <a:off x="8109234" y="1993947"/>
            <a:ext cx="3511233" cy="4224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957C7"/>
              </a:buClr>
              <a:buSzPct val="92000"/>
              <a:buFont typeface="+mj-lt"/>
              <a:buAutoNum type="alphaLcParenR"/>
              <a:tabLst/>
              <a:defRPr/>
            </a:pPr>
            <a:r>
              <a:rPr kumimoji="0" lang="en-GB" sz="2000" b="0" i="0" u="none" strike="noStrike" kern="1200" cap="all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Laurel</a:t>
            </a:r>
          </a:p>
        </p:txBody>
      </p:sp>
      <p:sp>
        <p:nvSpPr>
          <p:cNvPr id="28" name="Subtitle 12">
            <a:extLst>
              <a:ext uri="{FF2B5EF4-FFF2-40B4-BE49-F238E27FC236}">
                <a16:creationId xmlns:a16="http://schemas.microsoft.com/office/drawing/2014/main" id="{4C874775-EB74-4908-8E74-5343DECE7A47}"/>
              </a:ext>
            </a:extLst>
          </p:cNvPr>
          <p:cNvSpPr txBox="1">
            <a:spLocks/>
          </p:cNvSpPr>
          <p:nvPr/>
        </p:nvSpPr>
        <p:spPr>
          <a:xfrm>
            <a:off x="8109233" y="3124200"/>
            <a:ext cx="3511233" cy="4691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957C7"/>
              </a:buClr>
              <a:buSzPct val="92000"/>
              <a:buFont typeface="+mj-lt"/>
              <a:buAutoNum type="alphaLcParenR" startAt="3"/>
              <a:tabLst/>
              <a:defRPr/>
            </a:pPr>
            <a:r>
              <a:rPr kumimoji="0" lang="en-GB" sz="2000" b="0" i="0" u="none" strike="noStrike" kern="1200" cap="all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Privet</a:t>
            </a:r>
          </a:p>
        </p:txBody>
      </p:sp>
      <p:sp>
        <p:nvSpPr>
          <p:cNvPr id="30" name="Subtitle 12">
            <a:extLst>
              <a:ext uri="{FF2B5EF4-FFF2-40B4-BE49-F238E27FC236}">
                <a16:creationId xmlns:a16="http://schemas.microsoft.com/office/drawing/2014/main" id="{6725490B-D1F0-4CD4-BE36-E4825FEFA762}"/>
              </a:ext>
            </a:extLst>
          </p:cNvPr>
          <p:cNvSpPr txBox="1">
            <a:spLocks/>
          </p:cNvSpPr>
          <p:nvPr/>
        </p:nvSpPr>
        <p:spPr>
          <a:xfrm>
            <a:off x="8109232" y="3755029"/>
            <a:ext cx="3511233" cy="4691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957C7"/>
              </a:buClr>
              <a:buSzPct val="92000"/>
              <a:buFont typeface="+mj-lt"/>
              <a:buAutoNum type="alphaLcParenR" startAt="4"/>
              <a:tabLst/>
              <a:defRPr/>
            </a:pPr>
            <a:r>
              <a:rPr kumimoji="0" lang="en-GB" sz="2000" b="0" i="0" u="none" strike="noStrike" kern="1200" cap="all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Sycamore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FD09655D-1329-43E8-947D-0C5AA81EFE46}"/>
              </a:ext>
            </a:extLst>
          </p:cNvPr>
          <p:cNvSpPr txBox="1">
            <a:spLocks/>
          </p:cNvSpPr>
          <p:nvPr/>
        </p:nvSpPr>
        <p:spPr>
          <a:xfrm>
            <a:off x="7988300" y="6168870"/>
            <a:ext cx="4082748" cy="639123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effectLst/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Click on the answer to submit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A7CDD0-3486-430C-BD4B-71EC3A6EA559}"/>
              </a:ext>
            </a:extLst>
          </p:cNvPr>
          <p:cNvSpPr txBox="1"/>
          <p:nvPr/>
        </p:nvSpPr>
        <p:spPr>
          <a:xfrm>
            <a:off x="8229139" y="4494503"/>
            <a:ext cx="3511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dirty="0"/>
              <a:t>This an evergreen plant with large, shiny, green leaves. It grows up to </a:t>
            </a:r>
            <a:r>
              <a:rPr lang="en-GB" dirty="0" err="1"/>
              <a:t>30ft</a:t>
            </a:r>
            <a:r>
              <a:rPr lang="en-GB" dirty="0"/>
              <a:t> tall.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322DD9-F952-4B6C-A26F-20B1D2011EEC}"/>
              </a:ext>
            </a:extLst>
          </p:cNvPr>
          <p:cNvSpPr txBox="1"/>
          <p:nvPr/>
        </p:nvSpPr>
        <p:spPr>
          <a:xfrm>
            <a:off x="8112233" y="4498715"/>
            <a:ext cx="399784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Click here for a clue..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C03E22F-38C1-43A7-9203-15481CEE383A}"/>
              </a:ext>
            </a:extLst>
          </p:cNvPr>
          <p:cNvSpPr txBox="1"/>
          <p:nvPr/>
        </p:nvSpPr>
        <p:spPr>
          <a:xfrm>
            <a:off x="10647119" y="3706166"/>
            <a:ext cx="1643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X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 Try again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1F410C-76B8-4701-991A-9141EC224BBD}"/>
              </a:ext>
            </a:extLst>
          </p:cNvPr>
          <p:cNvSpPr txBox="1"/>
          <p:nvPr/>
        </p:nvSpPr>
        <p:spPr>
          <a:xfrm>
            <a:off x="10627251" y="3116933"/>
            <a:ext cx="1443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X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 Try again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5831981-4A57-4712-9DEC-084D7B81B4C6}"/>
              </a:ext>
            </a:extLst>
          </p:cNvPr>
          <p:cNvSpPr txBox="1"/>
          <p:nvPr/>
        </p:nvSpPr>
        <p:spPr>
          <a:xfrm>
            <a:off x="10519980" y="2478084"/>
            <a:ext cx="1443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X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 Try again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7FCEC0-AE4F-415A-AFEC-9006DA3C1A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086"/>
          <a:stretch/>
        </p:blipFill>
        <p:spPr>
          <a:xfrm>
            <a:off x="0" y="0"/>
            <a:ext cx="79882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7266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5" grpId="0" animBg="1"/>
      <p:bldP spid="18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44">
            <a:extLst>
              <a:ext uri="{FF2B5EF4-FFF2-40B4-BE49-F238E27FC236}">
                <a16:creationId xmlns:a16="http://schemas.microsoft.com/office/drawing/2014/main" id="{3A852E5D-96B2-47B5-AB0F-426F231FB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8" y="457201"/>
            <a:ext cx="3703320" cy="5935131"/>
            <a:chOff x="438068" y="457201"/>
            <a:chExt cx="3703320" cy="5935131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BEA2C8A-CA20-494E-8DAA-985E842ED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41102"/>
              <a:ext cx="3702134" cy="5751230"/>
            </a:xfrm>
            <a:prstGeom prst="rect">
              <a:avLst/>
            </a:prstGeom>
            <a:solidFill>
              <a:srgbClr val="465359">
                <a:alpha val="97000"/>
              </a:srgb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6" name="Rectangle 46">
              <a:extLst>
                <a:ext uri="{FF2B5EF4-FFF2-40B4-BE49-F238E27FC236}">
                  <a16:creationId xmlns:a16="http://schemas.microsoft.com/office/drawing/2014/main" id="{DBAE429C-3A94-4C39-B88C-596F1E4C0A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1"/>
              <a:ext cx="3703320" cy="91440"/>
            </a:xfrm>
            <a:prstGeom prst="rect">
              <a:avLst/>
            </a:prstGeom>
            <a:solidFill>
              <a:srgbClr val="46535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35" name="Picture 34">
            <a:hlinkClick r:id="rId2" action="ppaction://hlinksldjump"/>
            <a:extLst>
              <a:ext uri="{FF2B5EF4-FFF2-40B4-BE49-F238E27FC236}">
                <a16:creationId xmlns:a16="http://schemas.microsoft.com/office/drawing/2014/main" id="{9BEA2136-6130-48E0-B1F7-2AEAAC860F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281137" y="1148985"/>
            <a:ext cx="1797702" cy="179770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74EE593-B5B1-41DA-8145-D1A8367E16EE}"/>
              </a:ext>
            </a:extLst>
          </p:cNvPr>
          <p:cNvSpPr txBox="1"/>
          <p:nvPr/>
        </p:nvSpPr>
        <p:spPr>
          <a:xfrm>
            <a:off x="548444" y="2824799"/>
            <a:ext cx="3412067" cy="66486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Well done!!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E6CE0E-E576-4B0A-B7EA-7A00BE506D03}"/>
              </a:ext>
            </a:extLst>
          </p:cNvPr>
          <p:cNvSpPr txBox="1"/>
          <p:nvPr/>
        </p:nvSpPr>
        <p:spPr>
          <a:xfrm>
            <a:off x="617760" y="3489660"/>
            <a:ext cx="3342751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dirty="0"/>
              <a:t>Laurel is an evergreen plant with large, shiny, green leaves. It grows up to </a:t>
            </a:r>
            <a:r>
              <a:rPr lang="en-GB" dirty="0" err="1"/>
              <a:t>30ft</a:t>
            </a:r>
            <a:r>
              <a:rPr lang="en-GB" dirty="0"/>
              <a:t> tall.</a:t>
            </a:r>
          </a:p>
          <a:p>
            <a:pPr lvl="0">
              <a:defRPr/>
            </a:pPr>
            <a:endParaRPr lang="en-GB" dirty="0"/>
          </a:p>
          <a:p>
            <a:pPr lvl="0">
              <a:defRPr/>
            </a:pPr>
            <a:r>
              <a:rPr lang="en-GB" dirty="0"/>
              <a:t>The Laurel is native to the Mediterranean region and is used as bay leaf for seasoning in cooking. 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9C5D79-4412-4073-BC39-4C49F691F598}"/>
              </a:ext>
            </a:extLst>
          </p:cNvPr>
          <p:cNvSpPr txBox="1"/>
          <p:nvPr/>
        </p:nvSpPr>
        <p:spPr>
          <a:xfrm>
            <a:off x="655056" y="5917053"/>
            <a:ext cx="3342751" cy="4096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Click            to continue</a:t>
            </a:r>
          </a:p>
        </p:txBody>
      </p:sp>
      <p:sp>
        <p:nvSpPr>
          <p:cNvPr id="15" name="Action Button: Go Forward or Next 1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D08729B-4AF7-4205-BC56-E439E5040894}"/>
              </a:ext>
            </a:extLst>
          </p:cNvPr>
          <p:cNvSpPr/>
          <p:nvPr/>
        </p:nvSpPr>
        <p:spPr>
          <a:xfrm>
            <a:off x="1455061" y="5920787"/>
            <a:ext cx="453973" cy="41286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5D551D-A050-40C5-85B2-6C3C99792C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0202" y="653549"/>
            <a:ext cx="7680960" cy="57531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177B33-8CD0-4C53-BEC9-3A6386B2590E}"/>
              </a:ext>
            </a:extLst>
          </p:cNvPr>
          <p:cNvSpPr txBox="1"/>
          <p:nvPr/>
        </p:nvSpPr>
        <p:spPr>
          <a:xfrm>
            <a:off x="4424992" y="5713968"/>
            <a:ext cx="77657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FFFFFF"/>
                </a:solidFill>
                <a:latin typeface="Gill Sans MT" panose="020B0502020104020203"/>
              </a:rPr>
              <a:t>Laurel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65769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7">
            <a:extLst>
              <a:ext uri="{FF2B5EF4-FFF2-40B4-BE49-F238E27FC236}">
                <a16:creationId xmlns:a16="http://schemas.microsoft.com/office/drawing/2014/main" id="{26B4480E-B7FF-4481-890E-043A69AE6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763351-2182-4640-9695-8981F89B0C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960" b="1018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5" name="Rectangle 19">
            <a:extLst>
              <a:ext uri="{FF2B5EF4-FFF2-40B4-BE49-F238E27FC236}">
                <a16:creationId xmlns:a16="http://schemas.microsoft.com/office/drawing/2014/main" id="{64C13BAB-7C00-4D21-A857-E3D41C0A2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4797" y="1661699"/>
            <a:ext cx="3703320" cy="94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Rectangle 21">
            <a:extLst>
              <a:ext uri="{FF2B5EF4-FFF2-40B4-BE49-F238E27FC236}">
                <a16:creationId xmlns:a16="http://schemas.microsoft.com/office/drawing/2014/main" id="{1F1FF39A-AC3C-4066-9D4C-519AA2281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5983" y="1812471"/>
            <a:ext cx="3702134" cy="3383831"/>
          </a:xfrm>
          <a:prstGeom prst="rect">
            <a:avLst/>
          </a:prstGeom>
          <a:solidFill>
            <a:schemeClr val="bg1">
              <a:alpha val="97000"/>
            </a:scheme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38F294-23AE-4C9E-91B3-62DE53C00B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89065" y="2324906"/>
            <a:ext cx="3403426" cy="1904810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GB" sz="2500" cap="none" dirty="0">
                <a:solidFill>
                  <a:schemeClr val="tx1"/>
                </a:solidFill>
              </a:rPr>
              <a:t>Children's Ministry Churchyard Quiz</a:t>
            </a:r>
            <a:br>
              <a:rPr lang="en-GB" sz="2500" dirty="0">
                <a:solidFill>
                  <a:schemeClr val="tx1"/>
                </a:solidFill>
              </a:rPr>
            </a:br>
            <a:br>
              <a:rPr lang="en-GB" sz="2500" dirty="0">
                <a:solidFill>
                  <a:schemeClr val="tx1"/>
                </a:solidFill>
              </a:rPr>
            </a:br>
            <a:r>
              <a:rPr lang="en-GB" sz="2500" dirty="0">
                <a:solidFill>
                  <a:schemeClr val="tx1"/>
                </a:solidFill>
              </a:rPr>
              <a:t>Oscar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306E07-10A5-4EEB-AF94-228409B3C2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84744" y="4285491"/>
            <a:ext cx="3403426" cy="738820"/>
          </a:xfrm>
        </p:spPr>
        <p:txBody>
          <a:bodyPr>
            <a:normAutofit/>
          </a:bodyPr>
          <a:lstStyle/>
          <a:p>
            <a:pPr algn="ctr"/>
            <a:r>
              <a:rPr lang="en-GB" sz="1600" dirty="0">
                <a:latin typeface="+mj-lt"/>
                <a:ea typeface="+mj-ea"/>
                <a:cs typeface="+mj-cs"/>
              </a:rPr>
              <a:t>Part 2</a:t>
            </a:r>
          </a:p>
        </p:txBody>
      </p:sp>
    </p:spTree>
    <p:extLst>
      <p:ext uri="{BB962C8B-B14F-4D97-AF65-F5344CB8AC3E}">
        <p14:creationId xmlns:p14="http://schemas.microsoft.com/office/powerpoint/2010/main" val="24135175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E08D4B6A-8113-4DFB-B82E-B60CAC8E0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B0D6E2-E17F-4C4D-9B5D-CC07F12D9D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9235" y="863696"/>
            <a:ext cx="3511233" cy="1023594"/>
          </a:xfrm>
        </p:spPr>
        <p:txBody>
          <a:bodyPr anchor="t">
            <a:normAutofit fontScale="90000"/>
          </a:bodyPr>
          <a:lstStyle/>
          <a:p>
            <a:r>
              <a:rPr lang="en-GB" sz="3200" dirty="0">
                <a:solidFill>
                  <a:schemeClr val="tx1"/>
                </a:solidFill>
              </a:rPr>
              <a:t>Can you name this Tree?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9235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Subtitle 12">
            <a:extLst>
              <a:ext uri="{FF2B5EF4-FFF2-40B4-BE49-F238E27FC236}">
                <a16:creationId xmlns:a16="http://schemas.microsoft.com/office/drawing/2014/main" id="{5DF48F80-B37E-46AC-B2B6-3B259AEE27B8}"/>
              </a:ext>
            </a:extLst>
          </p:cNvPr>
          <p:cNvSpPr txBox="1">
            <a:spLocks/>
          </p:cNvSpPr>
          <p:nvPr/>
        </p:nvSpPr>
        <p:spPr>
          <a:xfrm>
            <a:off x="8109234" y="1993947"/>
            <a:ext cx="3511233" cy="4224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957C7"/>
              </a:buClr>
              <a:buSzPct val="92000"/>
              <a:buFont typeface="+mj-lt"/>
              <a:buAutoNum type="alphaLcParenR"/>
              <a:tabLst/>
              <a:defRPr/>
            </a:pPr>
            <a:r>
              <a:rPr kumimoji="0" lang="en-GB" sz="2000" b="0" i="0" u="none" strike="noStrike" kern="1200" cap="all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Elm</a:t>
            </a:r>
          </a:p>
        </p:txBody>
      </p:sp>
      <p:sp>
        <p:nvSpPr>
          <p:cNvPr id="28" name="Subtitle 12">
            <a:extLst>
              <a:ext uri="{FF2B5EF4-FFF2-40B4-BE49-F238E27FC236}">
                <a16:creationId xmlns:a16="http://schemas.microsoft.com/office/drawing/2014/main" id="{4C874775-EB74-4908-8E74-5343DECE7A47}"/>
              </a:ext>
            </a:extLst>
          </p:cNvPr>
          <p:cNvSpPr txBox="1">
            <a:spLocks/>
          </p:cNvSpPr>
          <p:nvPr/>
        </p:nvSpPr>
        <p:spPr>
          <a:xfrm>
            <a:off x="8109233" y="3124200"/>
            <a:ext cx="3511233" cy="4691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957C7"/>
              </a:buClr>
              <a:buSzPct val="92000"/>
              <a:buFont typeface="+mj-lt"/>
              <a:buAutoNum type="alphaLcParenR" startAt="3"/>
              <a:tabLst/>
              <a:defRPr/>
            </a:pPr>
            <a:r>
              <a:rPr lang="en-GB" sz="2000" dirty="0">
                <a:solidFill>
                  <a:srgbClr val="00B0F0"/>
                </a:solidFill>
                <a:latin typeface="Gill Sans MT" panose="020B0502020104020203"/>
              </a:rPr>
              <a:t>Ash</a:t>
            </a:r>
            <a:endParaRPr kumimoji="0" lang="en-GB" sz="2000" b="0" i="0" u="none" strike="noStrike" kern="1200" cap="all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0" name="Subtitle 12">
            <a:extLst>
              <a:ext uri="{FF2B5EF4-FFF2-40B4-BE49-F238E27FC236}">
                <a16:creationId xmlns:a16="http://schemas.microsoft.com/office/drawing/2014/main" id="{6725490B-D1F0-4CD4-BE36-E4825FEFA762}"/>
              </a:ext>
            </a:extLst>
          </p:cNvPr>
          <p:cNvSpPr txBox="1">
            <a:spLocks/>
          </p:cNvSpPr>
          <p:nvPr/>
        </p:nvSpPr>
        <p:spPr>
          <a:xfrm>
            <a:off x="8109232" y="3755029"/>
            <a:ext cx="3511233" cy="4691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957C7"/>
              </a:buClr>
              <a:buSzPct val="92000"/>
              <a:buFont typeface="+mj-lt"/>
              <a:buAutoNum type="alphaLcParenR" startAt="4"/>
              <a:tabLst/>
              <a:defRPr/>
            </a:pPr>
            <a:r>
              <a:rPr kumimoji="0" lang="en-GB" sz="2000" b="0" i="0" u="none" strike="noStrike" kern="1200" cap="all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Horse</a:t>
            </a:r>
            <a:r>
              <a:rPr kumimoji="0" lang="en-GB" sz="2000" b="0" i="0" u="none" strike="noStrike" kern="1200" cap="all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Chestnut</a:t>
            </a:r>
            <a:endParaRPr kumimoji="0" lang="en-GB" sz="2000" b="0" i="0" u="none" strike="noStrike" kern="1200" cap="all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FD09655D-1329-43E8-947D-0C5AA81EFE46}"/>
              </a:ext>
            </a:extLst>
          </p:cNvPr>
          <p:cNvSpPr txBox="1">
            <a:spLocks/>
          </p:cNvSpPr>
          <p:nvPr/>
        </p:nvSpPr>
        <p:spPr>
          <a:xfrm>
            <a:off x="7988300" y="6168870"/>
            <a:ext cx="4082748" cy="639123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effectLst/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Click on the answer to submit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A7CDD0-3486-430C-BD4B-71EC3A6EA559}"/>
              </a:ext>
            </a:extLst>
          </p:cNvPr>
          <p:cNvSpPr txBox="1"/>
          <p:nvPr/>
        </p:nvSpPr>
        <p:spPr>
          <a:xfrm>
            <a:off x="8229139" y="4494503"/>
            <a:ext cx="3511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These trees can live up to 1000 years, but generally mature at 75.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322DD9-F952-4B6C-A26F-20B1D2011EEC}"/>
              </a:ext>
            </a:extLst>
          </p:cNvPr>
          <p:cNvSpPr txBox="1"/>
          <p:nvPr/>
        </p:nvSpPr>
        <p:spPr>
          <a:xfrm>
            <a:off x="8052975" y="4422515"/>
            <a:ext cx="399784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Click here for a clue..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C03E22F-38C1-43A7-9203-15481CEE383A}"/>
              </a:ext>
            </a:extLst>
          </p:cNvPr>
          <p:cNvSpPr txBox="1"/>
          <p:nvPr/>
        </p:nvSpPr>
        <p:spPr>
          <a:xfrm>
            <a:off x="10705484" y="3722142"/>
            <a:ext cx="1643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X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 Try again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1F410C-76B8-4701-991A-9141EC224BBD}"/>
              </a:ext>
            </a:extLst>
          </p:cNvPr>
          <p:cNvSpPr txBox="1"/>
          <p:nvPr/>
        </p:nvSpPr>
        <p:spPr>
          <a:xfrm>
            <a:off x="10705484" y="3116408"/>
            <a:ext cx="1443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X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 Try again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5831981-4A57-4712-9DEC-084D7B81B4C6}"/>
              </a:ext>
            </a:extLst>
          </p:cNvPr>
          <p:cNvSpPr txBox="1"/>
          <p:nvPr/>
        </p:nvSpPr>
        <p:spPr>
          <a:xfrm>
            <a:off x="10164747" y="1979504"/>
            <a:ext cx="1443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X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 Try again        </a:t>
            </a:r>
          </a:p>
        </p:txBody>
      </p:sp>
      <p:sp>
        <p:nvSpPr>
          <p:cNvPr id="23" name="Subtitle 12">
            <a:hlinkClick r:id="rId2" action="ppaction://hlinksldjump"/>
            <a:extLst>
              <a:ext uri="{FF2B5EF4-FFF2-40B4-BE49-F238E27FC236}">
                <a16:creationId xmlns:a16="http://schemas.microsoft.com/office/drawing/2014/main" id="{7FD85911-F331-4267-ACF9-F5FD1E1FCF97}"/>
              </a:ext>
            </a:extLst>
          </p:cNvPr>
          <p:cNvSpPr txBox="1">
            <a:spLocks/>
          </p:cNvSpPr>
          <p:nvPr/>
        </p:nvSpPr>
        <p:spPr>
          <a:xfrm>
            <a:off x="8097311" y="2542586"/>
            <a:ext cx="3511233" cy="4224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957C7"/>
              </a:buClr>
              <a:buSzPct val="92000"/>
              <a:buFont typeface="+mj-lt"/>
              <a:buAutoNum type="alphaLcParenR" startAt="2"/>
              <a:tabLst/>
              <a:defRPr/>
            </a:pPr>
            <a:r>
              <a:rPr kumimoji="0" lang="en-GB" sz="2000" b="0" i="0" u="none" strike="noStrike" kern="1200" cap="all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English oak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BF2720-8B6C-4C39-A3AC-BB44D8EFC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689" y="0"/>
            <a:ext cx="79552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5481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5" grpId="0" animBg="1"/>
      <p:bldP spid="18" grpId="0"/>
      <p:bldP spid="19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44">
            <a:extLst>
              <a:ext uri="{FF2B5EF4-FFF2-40B4-BE49-F238E27FC236}">
                <a16:creationId xmlns:a16="http://schemas.microsoft.com/office/drawing/2014/main" id="{3A852E5D-96B2-47B5-AB0F-426F231FB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8" y="457201"/>
            <a:ext cx="3703320" cy="5935131"/>
            <a:chOff x="438068" y="457201"/>
            <a:chExt cx="3703320" cy="5935131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BEA2C8A-CA20-494E-8DAA-985E842ED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41102"/>
              <a:ext cx="3702134" cy="5751230"/>
            </a:xfrm>
            <a:prstGeom prst="rect">
              <a:avLst/>
            </a:prstGeom>
            <a:solidFill>
              <a:srgbClr val="465359">
                <a:alpha val="97000"/>
              </a:srgb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6" name="Rectangle 46">
              <a:extLst>
                <a:ext uri="{FF2B5EF4-FFF2-40B4-BE49-F238E27FC236}">
                  <a16:creationId xmlns:a16="http://schemas.microsoft.com/office/drawing/2014/main" id="{DBAE429C-3A94-4C39-B88C-596F1E4C0A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1"/>
              <a:ext cx="3703320" cy="91440"/>
            </a:xfrm>
            <a:prstGeom prst="rect">
              <a:avLst/>
            </a:prstGeom>
            <a:solidFill>
              <a:srgbClr val="46535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35" name="Picture 34">
            <a:hlinkClick r:id="rId2" action="ppaction://hlinksldjump"/>
            <a:extLst>
              <a:ext uri="{FF2B5EF4-FFF2-40B4-BE49-F238E27FC236}">
                <a16:creationId xmlns:a16="http://schemas.microsoft.com/office/drawing/2014/main" id="{9BEA2136-6130-48E0-B1F7-2AEAAC860F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281137" y="1148985"/>
            <a:ext cx="1797702" cy="179770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74EE593-B5B1-41DA-8145-D1A8367E16EE}"/>
              </a:ext>
            </a:extLst>
          </p:cNvPr>
          <p:cNvSpPr txBox="1"/>
          <p:nvPr/>
        </p:nvSpPr>
        <p:spPr>
          <a:xfrm>
            <a:off x="548444" y="2824799"/>
            <a:ext cx="3412067" cy="66486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Well done!!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E6CE0E-E576-4B0A-B7EA-7A00BE506D03}"/>
              </a:ext>
            </a:extLst>
          </p:cNvPr>
          <p:cNvSpPr txBox="1"/>
          <p:nvPr/>
        </p:nvSpPr>
        <p:spPr>
          <a:xfrm>
            <a:off x="617760" y="3590310"/>
            <a:ext cx="3342751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English Oaks can live for up to 1000 years. They start to produce acorns when they are about 40 years old.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9C5D79-4412-4073-BC39-4C49F691F598}"/>
              </a:ext>
            </a:extLst>
          </p:cNvPr>
          <p:cNvSpPr txBox="1"/>
          <p:nvPr/>
        </p:nvSpPr>
        <p:spPr>
          <a:xfrm>
            <a:off x="655056" y="5917053"/>
            <a:ext cx="3342751" cy="4096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Click            to continue</a:t>
            </a:r>
          </a:p>
        </p:txBody>
      </p:sp>
      <p:sp>
        <p:nvSpPr>
          <p:cNvPr id="15" name="Action Button: Go Forward or Next 1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D08729B-4AF7-4205-BC56-E439E5040894}"/>
              </a:ext>
            </a:extLst>
          </p:cNvPr>
          <p:cNvSpPr/>
          <p:nvPr/>
        </p:nvSpPr>
        <p:spPr>
          <a:xfrm>
            <a:off x="1455061" y="5920787"/>
            <a:ext cx="453973" cy="41286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B431D8-99A2-4A5B-9978-C594847A06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0202" y="654203"/>
            <a:ext cx="7680960" cy="57607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177B33-8CD0-4C53-BEC9-3A6386B2590E}"/>
              </a:ext>
            </a:extLst>
          </p:cNvPr>
          <p:cNvSpPr txBox="1"/>
          <p:nvPr/>
        </p:nvSpPr>
        <p:spPr>
          <a:xfrm>
            <a:off x="4829876" y="5441185"/>
            <a:ext cx="12661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English oak</a:t>
            </a:r>
          </a:p>
        </p:txBody>
      </p:sp>
    </p:spTree>
    <p:extLst>
      <p:ext uri="{BB962C8B-B14F-4D97-AF65-F5344CB8AC3E}">
        <p14:creationId xmlns:p14="http://schemas.microsoft.com/office/powerpoint/2010/main" val="2396861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E08D4B6A-8113-4DFB-B82E-B60CAC8E0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B0D6E2-E17F-4C4D-9B5D-CC07F12D9D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9235" y="863695"/>
            <a:ext cx="3511233" cy="2260505"/>
          </a:xfrm>
        </p:spPr>
        <p:txBody>
          <a:bodyPr anchor="t">
            <a:normAutofit/>
          </a:bodyPr>
          <a:lstStyle/>
          <a:p>
            <a:r>
              <a:rPr lang="en-GB" sz="2800" dirty="0">
                <a:solidFill>
                  <a:schemeClr val="tx1"/>
                </a:solidFill>
              </a:rPr>
              <a:t>Can you name this plant?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9235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Subtitle 12">
            <a:hlinkClick r:id="" action="ppaction://noaction"/>
            <a:extLst>
              <a:ext uri="{FF2B5EF4-FFF2-40B4-BE49-F238E27FC236}">
                <a16:creationId xmlns:a16="http://schemas.microsoft.com/office/drawing/2014/main" id="{5DF48F80-B37E-46AC-B2B6-3B259AEE27B8}"/>
              </a:ext>
            </a:extLst>
          </p:cNvPr>
          <p:cNvSpPr txBox="1">
            <a:spLocks/>
          </p:cNvSpPr>
          <p:nvPr/>
        </p:nvSpPr>
        <p:spPr>
          <a:xfrm>
            <a:off x="8109234" y="1993947"/>
            <a:ext cx="3511233" cy="4224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957C7"/>
              </a:buClr>
              <a:buSzPct val="92000"/>
              <a:buFont typeface="+mj-lt"/>
              <a:buAutoNum type="alphaLcParenR"/>
              <a:tabLst/>
              <a:defRPr/>
            </a:pPr>
            <a:r>
              <a:rPr kumimoji="0" lang="en-GB" sz="2000" b="0" i="0" u="none" strike="noStrike" kern="1200" cap="all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Brier</a:t>
            </a:r>
          </a:p>
        </p:txBody>
      </p:sp>
      <p:sp>
        <p:nvSpPr>
          <p:cNvPr id="28" name="Subtitle 12">
            <a:extLst>
              <a:ext uri="{FF2B5EF4-FFF2-40B4-BE49-F238E27FC236}">
                <a16:creationId xmlns:a16="http://schemas.microsoft.com/office/drawing/2014/main" id="{4C874775-EB74-4908-8E74-5343DECE7A47}"/>
              </a:ext>
            </a:extLst>
          </p:cNvPr>
          <p:cNvSpPr txBox="1">
            <a:spLocks/>
          </p:cNvSpPr>
          <p:nvPr/>
        </p:nvSpPr>
        <p:spPr>
          <a:xfrm>
            <a:off x="8109233" y="3124200"/>
            <a:ext cx="3511233" cy="4691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Clr>
                <a:srgbClr val="6957C7"/>
              </a:buClr>
              <a:buFont typeface="+mj-lt"/>
              <a:buAutoNum type="alphaLcParenR" startAt="2"/>
              <a:defRPr/>
            </a:pPr>
            <a:r>
              <a:rPr lang="en-GB" sz="2000" dirty="0">
                <a:solidFill>
                  <a:srgbClr val="00B0F0"/>
                </a:solidFill>
                <a:latin typeface="Gill Sans MT" panose="020B0502020104020203"/>
              </a:rPr>
              <a:t>Cloudberry.</a:t>
            </a:r>
          </a:p>
        </p:txBody>
      </p:sp>
      <p:sp>
        <p:nvSpPr>
          <p:cNvPr id="30" name="Subtitle 12">
            <a:hlinkClick r:id="rId2" action="ppaction://hlinksldjump"/>
            <a:extLst>
              <a:ext uri="{FF2B5EF4-FFF2-40B4-BE49-F238E27FC236}">
                <a16:creationId xmlns:a16="http://schemas.microsoft.com/office/drawing/2014/main" id="{6725490B-D1F0-4CD4-BE36-E4825FEFA762}"/>
              </a:ext>
            </a:extLst>
          </p:cNvPr>
          <p:cNvSpPr txBox="1">
            <a:spLocks/>
          </p:cNvSpPr>
          <p:nvPr/>
        </p:nvSpPr>
        <p:spPr>
          <a:xfrm>
            <a:off x="8109232" y="3755029"/>
            <a:ext cx="3511233" cy="4691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957C7"/>
              </a:buClr>
              <a:buSzPct val="92000"/>
              <a:buFont typeface="+mj-lt"/>
              <a:buAutoNum type="alphaLcParenR" startAt="4"/>
              <a:tabLst/>
              <a:defRPr/>
            </a:pPr>
            <a:r>
              <a:rPr lang="en-GB" sz="2000" dirty="0">
                <a:solidFill>
                  <a:srgbClr val="00B0F0"/>
                </a:solidFill>
                <a:latin typeface="Gill Sans MT" panose="020B0502020104020203"/>
              </a:rPr>
              <a:t>Bramble</a:t>
            </a:r>
            <a:endParaRPr kumimoji="0" lang="en-GB" sz="2000" b="0" i="0" u="none" strike="noStrike" kern="1200" cap="all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A7CDD0-3486-430C-BD4B-71EC3A6EA559}"/>
              </a:ext>
            </a:extLst>
          </p:cNvPr>
          <p:cNvSpPr txBox="1"/>
          <p:nvPr/>
        </p:nvSpPr>
        <p:spPr>
          <a:xfrm>
            <a:off x="7988300" y="4483100"/>
            <a:ext cx="3511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dirty="0"/>
              <a:t> The berries on this plant are popular in many English puddings.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322DD9-F952-4B6C-A26F-20B1D2011EEC}"/>
              </a:ext>
            </a:extLst>
          </p:cNvPr>
          <p:cNvSpPr txBox="1"/>
          <p:nvPr/>
        </p:nvSpPr>
        <p:spPr>
          <a:xfrm>
            <a:off x="7865926" y="4393302"/>
            <a:ext cx="399784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Click here for a clue..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FD09655D-1329-43E8-947D-0C5AA81EFE46}"/>
              </a:ext>
            </a:extLst>
          </p:cNvPr>
          <p:cNvSpPr txBox="1">
            <a:spLocks/>
          </p:cNvSpPr>
          <p:nvPr/>
        </p:nvSpPr>
        <p:spPr>
          <a:xfrm>
            <a:off x="7641379" y="6160576"/>
            <a:ext cx="4550601" cy="639123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effectLst/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Click on the answer to submit </a:t>
            </a:r>
          </a:p>
        </p:txBody>
      </p:sp>
      <p:sp>
        <p:nvSpPr>
          <p:cNvPr id="18" name="Subtitle 12">
            <a:hlinkClick r:id="" action="ppaction://noaction"/>
            <a:extLst>
              <a:ext uri="{FF2B5EF4-FFF2-40B4-BE49-F238E27FC236}">
                <a16:creationId xmlns:a16="http://schemas.microsoft.com/office/drawing/2014/main" id="{EF23AEF8-4C46-413E-ADCC-B246FFD9DD3F}"/>
              </a:ext>
            </a:extLst>
          </p:cNvPr>
          <p:cNvSpPr txBox="1">
            <a:spLocks/>
          </p:cNvSpPr>
          <p:nvPr/>
        </p:nvSpPr>
        <p:spPr>
          <a:xfrm>
            <a:off x="8109231" y="2520577"/>
            <a:ext cx="3511233" cy="4224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957C7"/>
              </a:buClr>
              <a:buSzPct val="92000"/>
              <a:buFont typeface="+mj-lt"/>
              <a:buAutoNum type="alphaLcParenR" startAt="2"/>
              <a:tabLst/>
              <a:defRPr/>
            </a:pPr>
            <a:r>
              <a:rPr kumimoji="0" lang="en-GB" sz="2000" b="0" i="0" u="none" strike="noStrike" kern="1200" cap="all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Loganberry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09E065-24F4-43B2-A65D-252CBC0401BE}"/>
              </a:ext>
            </a:extLst>
          </p:cNvPr>
          <p:cNvSpPr txBox="1"/>
          <p:nvPr/>
        </p:nvSpPr>
        <p:spPr>
          <a:xfrm>
            <a:off x="10351282" y="1901384"/>
            <a:ext cx="1443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X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 Try again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69810C0-2151-4C2B-8928-FD4E6B7ED457}"/>
              </a:ext>
            </a:extLst>
          </p:cNvPr>
          <p:cNvSpPr txBox="1"/>
          <p:nvPr/>
        </p:nvSpPr>
        <p:spPr>
          <a:xfrm>
            <a:off x="10351476" y="3102225"/>
            <a:ext cx="1443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X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 Try again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92FFFF2-C52B-491E-8FE0-B77C066B2A17}"/>
              </a:ext>
            </a:extLst>
          </p:cNvPr>
          <p:cNvSpPr txBox="1"/>
          <p:nvPr/>
        </p:nvSpPr>
        <p:spPr>
          <a:xfrm>
            <a:off x="10351282" y="2511035"/>
            <a:ext cx="1443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X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 Try again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FB189A-0659-4F7B-AEC3-A0D24306E5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0" y="0"/>
            <a:ext cx="76352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6860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5" grpId="0" animBg="1"/>
      <p:bldP spid="19" grpId="0"/>
      <p:bldP spid="20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44">
            <a:extLst>
              <a:ext uri="{FF2B5EF4-FFF2-40B4-BE49-F238E27FC236}">
                <a16:creationId xmlns:a16="http://schemas.microsoft.com/office/drawing/2014/main" id="{3A852E5D-96B2-47B5-AB0F-426F231FB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8" y="457201"/>
            <a:ext cx="3703320" cy="5935131"/>
            <a:chOff x="438068" y="457201"/>
            <a:chExt cx="3703320" cy="5935131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BEA2C8A-CA20-494E-8DAA-985E842ED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41102"/>
              <a:ext cx="3702134" cy="5751230"/>
            </a:xfrm>
            <a:prstGeom prst="rect">
              <a:avLst/>
            </a:prstGeom>
            <a:solidFill>
              <a:srgbClr val="465359">
                <a:alpha val="97000"/>
              </a:srgb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6" name="Rectangle 46">
              <a:extLst>
                <a:ext uri="{FF2B5EF4-FFF2-40B4-BE49-F238E27FC236}">
                  <a16:creationId xmlns:a16="http://schemas.microsoft.com/office/drawing/2014/main" id="{DBAE429C-3A94-4C39-B88C-596F1E4C0A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1"/>
              <a:ext cx="3703320" cy="91440"/>
            </a:xfrm>
            <a:prstGeom prst="rect">
              <a:avLst/>
            </a:prstGeom>
            <a:solidFill>
              <a:srgbClr val="46535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9BEA2136-6130-48E0-B1F7-2AEAAC860F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572168" y="713372"/>
            <a:ext cx="1471283" cy="14712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5EE0F81-95D7-4C33-B577-754B09958019}"/>
              </a:ext>
            </a:extLst>
          </p:cNvPr>
          <p:cNvSpPr txBox="1"/>
          <p:nvPr/>
        </p:nvSpPr>
        <p:spPr>
          <a:xfrm>
            <a:off x="491035" y="2842822"/>
            <a:ext cx="3501912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dirty="0"/>
              <a:t>Blackberries are known by a variety of names, which include brambleberries, bramble, dewberry, thimbleberry and </a:t>
            </a:r>
            <a:r>
              <a:rPr lang="en-GB" dirty="0" err="1"/>
              <a:t>lawers</a:t>
            </a:r>
            <a:r>
              <a:rPr lang="en-GB" dirty="0"/>
              <a:t>.</a:t>
            </a:r>
          </a:p>
          <a:p>
            <a:pPr lvl="0">
              <a:defRPr/>
            </a:pPr>
            <a:r>
              <a:rPr lang="en-GB" dirty="0"/>
              <a:t>The dark blue colour ensures blackberries have one of the highest antioxidant levels of all fruits. Antioxidants, well-known for lowering the risk of a number of cancers.</a:t>
            </a:r>
            <a:endParaRPr kumimoji="0" lang="en-GB" sz="1800" b="0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ill Sans MT" panose="020B0502020104020203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BB5D36-55A6-4D67-83A1-7A70B1249B36}"/>
              </a:ext>
            </a:extLst>
          </p:cNvPr>
          <p:cNvSpPr txBox="1"/>
          <p:nvPr/>
        </p:nvSpPr>
        <p:spPr>
          <a:xfrm>
            <a:off x="580880" y="2100011"/>
            <a:ext cx="3412067" cy="66486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Well done!!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196804-9180-435D-8981-C0FEB0C43471}"/>
              </a:ext>
            </a:extLst>
          </p:cNvPr>
          <p:cNvSpPr txBox="1"/>
          <p:nvPr/>
        </p:nvSpPr>
        <p:spPr>
          <a:xfrm>
            <a:off x="617760" y="5840437"/>
            <a:ext cx="3342751" cy="4096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Click            to continue</a:t>
            </a:r>
          </a:p>
        </p:txBody>
      </p:sp>
      <p:sp>
        <p:nvSpPr>
          <p:cNvPr id="13" name="Action Button: Go Forward or Next 1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7E058DDF-C02F-44AB-916C-3BAC19DEE1F8}"/>
              </a:ext>
            </a:extLst>
          </p:cNvPr>
          <p:cNvSpPr/>
          <p:nvPr/>
        </p:nvSpPr>
        <p:spPr>
          <a:xfrm>
            <a:off x="1417765" y="5844171"/>
            <a:ext cx="453973" cy="41286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B0CC0F-07B1-4BB8-B922-81DD4040A7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5759" y="641102"/>
            <a:ext cx="7673340" cy="57607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177B33-8CD0-4C53-BEC9-3A6386B2590E}"/>
              </a:ext>
            </a:extLst>
          </p:cNvPr>
          <p:cNvSpPr txBox="1"/>
          <p:nvPr/>
        </p:nvSpPr>
        <p:spPr>
          <a:xfrm>
            <a:off x="4315450" y="5471105"/>
            <a:ext cx="269838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Bramble &amp; Blackberries</a:t>
            </a:r>
          </a:p>
        </p:txBody>
      </p:sp>
    </p:spTree>
    <p:extLst>
      <p:ext uri="{BB962C8B-B14F-4D97-AF65-F5344CB8AC3E}">
        <p14:creationId xmlns:p14="http://schemas.microsoft.com/office/powerpoint/2010/main" val="14075824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E08D4B6A-8113-4DFB-B82E-B60CAC8E0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B0D6E2-E17F-4C4D-9B5D-CC07F12D9D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9235" y="863695"/>
            <a:ext cx="3511233" cy="2260505"/>
          </a:xfrm>
        </p:spPr>
        <p:txBody>
          <a:bodyPr anchor="t">
            <a:normAutofit/>
          </a:bodyPr>
          <a:lstStyle/>
          <a:p>
            <a:r>
              <a:rPr lang="en-GB" sz="2800" dirty="0">
                <a:solidFill>
                  <a:schemeClr val="tx1"/>
                </a:solidFill>
              </a:rPr>
              <a:t>Can you name this plant?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9235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Subtitle 12">
            <a:hlinkClick r:id="" action="ppaction://noaction"/>
            <a:extLst>
              <a:ext uri="{FF2B5EF4-FFF2-40B4-BE49-F238E27FC236}">
                <a16:creationId xmlns:a16="http://schemas.microsoft.com/office/drawing/2014/main" id="{5DF48F80-B37E-46AC-B2B6-3B259AEE27B8}"/>
              </a:ext>
            </a:extLst>
          </p:cNvPr>
          <p:cNvSpPr txBox="1">
            <a:spLocks/>
          </p:cNvSpPr>
          <p:nvPr/>
        </p:nvSpPr>
        <p:spPr>
          <a:xfrm>
            <a:off x="8109234" y="1993947"/>
            <a:ext cx="3511233" cy="4224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957C7"/>
              </a:buClr>
              <a:buSzPct val="92000"/>
              <a:buFont typeface="+mj-lt"/>
              <a:buAutoNum type="alphaLcParenR"/>
              <a:tabLst/>
              <a:defRPr/>
            </a:pPr>
            <a:r>
              <a:rPr kumimoji="0" lang="en-GB" sz="2000" b="0" i="0" u="none" strike="noStrike" kern="1200" cap="all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maple</a:t>
            </a:r>
          </a:p>
        </p:txBody>
      </p:sp>
      <p:sp>
        <p:nvSpPr>
          <p:cNvPr id="28" name="Subtitle 12">
            <a:hlinkClick r:id="rId2" action="ppaction://hlinksldjump"/>
            <a:extLst>
              <a:ext uri="{FF2B5EF4-FFF2-40B4-BE49-F238E27FC236}">
                <a16:creationId xmlns:a16="http://schemas.microsoft.com/office/drawing/2014/main" id="{4C874775-EB74-4908-8E74-5343DECE7A47}"/>
              </a:ext>
            </a:extLst>
          </p:cNvPr>
          <p:cNvSpPr txBox="1">
            <a:spLocks/>
          </p:cNvSpPr>
          <p:nvPr/>
        </p:nvSpPr>
        <p:spPr>
          <a:xfrm>
            <a:off x="8109233" y="3124200"/>
            <a:ext cx="3511233" cy="4691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957C7"/>
              </a:buClr>
              <a:buSzPct val="92000"/>
              <a:buFont typeface="+mj-lt"/>
              <a:buAutoNum type="alphaLcParenR" startAt="2"/>
              <a:tabLst/>
              <a:defRPr/>
            </a:pPr>
            <a:r>
              <a:rPr kumimoji="0" lang="en-GB" sz="2000" b="0" i="0" u="none" strike="noStrike" kern="1200" cap="all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Hop Plant</a:t>
            </a:r>
          </a:p>
        </p:txBody>
      </p:sp>
      <p:sp>
        <p:nvSpPr>
          <p:cNvPr id="30" name="Subtitle 12">
            <a:hlinkClick r:id="" action="ppaction://noaction"/>
            <a:extLst>
              <a:ext uri="{FF2B5EF4-FFF2-40B4-BE49-F238E27FC236}">
                <a16:creationId xmlns:a16="http://schemas.microsoft.com/office/drawing/2014/main" id="{6725490B-D1F0-4CD4-BE36-E4825FEFA762}"/>
              </a:ext>
            </a:extLst>
          </p:cNvPr>
          <p:cNvSpPr txBox="1">
            <a:spLocks/>
          </p:cNvSpPr>
          <p:nvPr/>
        </p:nvSpPr>
        <p:spPr>
          <a:xfrm>
            <a:off x="8109232" y="3755029"/>
            <a:ext cx="3511233" cy="4691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957C7"/>
              </a:buClr>
              <a:buSzPct val="92000"/>
              <a:buFont typeface="+mj-lt"/>
              <a:buAutoNum type="alphaLcParenR" startAt="4"/>
              <a:tabLst/>
              <a:defRPr/>
            </a:pPr>
            <a:r>
              <a:rPr kumimoji="0" lang="en-GB" sz="2000" b="0" i="0" u="none" strike="noStrike" kern="1200" cap="all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Hawthorn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A7CDD0-3486-430C-BD4B-71EC3A6EA559}"/>
              </a:ext>
            </a:extLst>
          </p:cNvPr>
          <p:cNvSpPr txBox="1"/>
          <p:nvPr/>
        </p:nvSpPr>
        <p:spPr>
          <a:xfrm>
            <a:off x="8161063" y="4469432"/>
            <a:ext cx="3511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 This plant i</a:t>
            </a:r>
            <a:r>
              <a:rPr lang="en-GB" dirty="0"/>
              <a:t>s fast-</a:t>
            </a:r>
            <a:r>
              <a:rPr lang="en-GB" b="1" dirty="0"/>
              <a:t>growing</a:t>
            </a:r>
            <a:r>
              <a:rPr lang="en-GB" dirty="0"/>
              <a:t> vine that grows 1 to 3 inches per day and reaches 6 to 50 feet in height per season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322DD9-F952-4B6C-A26F-20B1D2011EEC}"/>
              </a:ext>
            </a:extLst>
          </p:cNvPr>
          <p:cNvSpPr txBox="1"/>
          <p:nvPr/>
        </p:nvSpPr>
        <p:spPr>
          <a:xfrm>
            <a:off x="8109211" y="4463890"/>
            <a:ext cx="399784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Click here for a clue..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FD09655D-1329-43E8-947D-0C5AA81EFE46}"/>
              </a:ext>
            </a:extLst>
          </p:cNvPr>
          <p:cNvSpPr txBox="1">
            <a:spLocks/>
          </p:cNvSpPr>
          <p:nvPr/>
        </p:nvSpPr>
        <p:spPr>
          <a:xfrm>
            <a:off x="8109211" y="6160576"/>
            <a:ext cx="4082769" cy="639123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effectLst/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Click on the answer to submit </a:t>
            </a:r>
          </a:p>
        </p:txBody>
      </p:sp>
      <p:sp>
        <p:nvSpPr>
          <p:cNvPr id="18" name="Subtitle 12">
            <a:hlinkClick r:id="" action="ppaction://noaction"/>
            <a:extLst>
              <a:ext uri="{FF2B5EF4-FFF2-40B4-BE49-F238E27FC236}">
                <a16:creationId xmlns:a16="http://schemas.microsoft.com/office/drawing/2014/main" id="{EF23AEF8-4C46-413E-ADCC-B246FFD9DD3F}"/>
              </a:ext>
            </a:extLst>
          </p:cNvPr>
          <p:cNvSpPr txBox="1">
            <a:spLocks/>
          </p:cNvSpPr>
          <p:nvPr/>
        </p:nvSpPr>
        <p:spPr>
          <a:xfrm>
            <a:off x="8109231" y="2520577"/>
            <a:ext cx="3511233" cy="4224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957C7"/>
              </a:buClr>
              <a:buSzPct val="92000"/>
              <a:buFont typeface="+mj-lt"/>
              <a:buAutoNum type="alphaLcParenR" startAt="2"/>
              <a:tabLst/>
              <a:defRPr/>
            </a:pPr>
            <a:r>
              <a:rPr kumimoji="0" lang="en-GB" sz="2000" b="0" i="0" u="none" strike="noStrike" kern="1200" cap="all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Elder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09E065-24F4-43B2-A65D-252CBC0401BE}"/>
              </a:ext>
            </a:extLst>
          </p:cNvPr>
          <p:cNvSpPr txBox="1"/>
          <p:nvPr/>
        </p:nvSpPr>
        <p:spPr>
          <a:xfrm>
            <a:off x="10351282" y="1901384"/>
            <a:ext cx="1443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X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 Try again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69810C0-2151-4C2B-8928-FD4E6B7ED457}"/>
              </a:ext>
            </a:extLst>
          </p:cNvPr>
          <p:cNvSpPr txBox="1"/>
          <p:nvPr/>
        </p:nvSpPr>
        <p:spPr>
          <a:xfrm>
            <a:off x="10331939" y="3676736"/>
            <a:ext cx="1443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X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 Try again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92FFFF2-C52B-491E-8FE0-B77C066B2A17}"/>
              </a:ext>
            </a:extLst>
          </p:cNvPr>
          <p:cNvSpPr txBox="1"/>
          <p:nvPr/>
        </p:nvSpPr>
        <p:spPr>
          <a:xfrm>
            <a:off x="10351282" y="2511035"/>
            <a:ext cx="1443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X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 Try again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0CC728-1B3D-49CE-A9D4-617107F7C1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8" y="0"/>
            <a:ext cx="80986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23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5" grpId="0" animBg="1"/>
      <p:bldP spid="19" grpId="0"/>
      <p:bldP spid="20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6B4480E-B7FF-4481-890E-043A69AE6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197002-4923-40F1-9ACD-2A2BC11DAF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3" y="-5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4C13BAB-7C00-4D21-A857-E3D41C0A2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4797" y="1661699"/>
            <a:ext cx="3703320" cy="94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F1FF39A-AC3C-4066-9D4C-519AA2281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5983" y="1812471"/>
            <a:ext cx="3702134" cy="3383831"/>
          </a:xfrm>
          <a:prstGeom prst="rect">
            <a:avLst/>
          </a:prstGeom>
          <a:solidFill>
            <a:schemeClr val="bg1">
              <a:alpha val="97000"/>
            </a:scheme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38F294-23AE-4C9E-91B3-62DE53C00B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84744" y="2670683"/>
            <a:ext cx="3403426" cy="2029145"/>
          </a:xfrm>
        </p:spPr>
        <p:txBody>
          <a:bodyPr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en-GB" sz="3100" dirty="0">
                <a:solidFill>
                  <a:schemeClr val="tx1"/>
                </a:solidFill>
              </a:rPr>
              <a:t>Plants, trees and shrubs</a:t>
            </a:r>
            <a:br>
              <a:rPr lang="en-GB" sz="3100" dirty="0">
                <a:solidFill>
                  <a:schemeClr val="tx1"/>
                </a:solidFill>
              </a:rPr>
            </a:br>
            <a:br>
              <a:rPr lang="en-GB" sz="3100" dirty="0">
                <a:solidFill>
                  <a:schemeClr val="tx1"/>
                </a:solidFill>
              </a:rPr>
            </a:br>
            <a:r>
              <a:rPr lang="en-GB" sz="3100" dirty="0">
                <a:solidFill>
                  <a:schemeClr val="tx1"/>
                </a:solidFill>
              </a:rPr>
              <a:t>in our churchyard </a:t>
            </a:r>
            <a:br>
              <a:rPr lang="en-GB" sz="3100" dirty="0">
                <a:solidFill>
                  <a:schemeClr val="tx1"/>
                </a:solidFill>
              </a:rPr>
            </a:br>
            <a:br>
              <a:rPr lang="en-GB" sz="3100" dirty="0">
                <a:solidFill>
                  <a:schemeClr val="tx1"/>
                </a:solidFill>
              </a:rPr>
            </a:br>
            <a:r>
              <a:rPr lang="en-GB" sz="3100" dirty="0">
                <a:solidFill>
                  <a:schemeClr val="tx1"/>
                </a:solidFill>
              </a:rPr>
              <a:t>St Johns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306E07-10A5-4EEB-AF94-228409B3C2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84744" y="4826891"/>
            <a:ext cx="3403426" cy="738820"/>
          </a:xfrm>
        </p:spPr>
        <p:txBody>
          <a:bodyPr>
            <a:normAutofit/>
          </a:bodyPr>
          <a:lstStyle/>
          <a:p>
            <a:pPr algn="ctr"/>
            <a:r>
              <a:rPr lang="en-GB" dirty="0">
                <a:latin typeface="+mj-lt"/>
                <a:ea typeface="+mj-ea"/>
                <a:cs typeface="+mj-cs"/>
              </a:rPr>
              <a:t>(flora)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7593F1-02DC-4670-A3D2-CDD4099DB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830" y="1371598"/>
            <a:ext cx="4876800" cy="3657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7CA85C-2615-48E9-9C89-498A579A1F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7830" y="970846"/>
            <a:ext cx="3467100" cy="46177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2AE6CF-CDAE-43EA-9DFF-19CDB5222F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883" y="1767425"/>
            <a:ext cx="5349240" cy="386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7356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44">
            <a:extLst>
              <a:ext uri="{FF2B5EF4-FFF2-40B4-BE49-F238E27FC236}">
                <a16:creationId xmlns:a16="http://schemas.microsoft.com/office/drawing/2014/main" id="{3A852E5D-96B2-47B5-AB0F-426F231FB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8" y="457201"/>
            <a:ext cx="3703320" cy="5935131"/>
            <a:chOff x="438068" y="457201"/>
            <a:chExt cx="3703320" cy="5935131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BEA2C8A-CA20-494E-8DAA-985E842ED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41102"/>
              <a:ext cx="3702134" cy="5751230"/>
            </a:xfrm>
            <a:prstGeom prst="rect">
              <a:avLst/>
            </a:prstGeom>
            <a:solidFill>
              <a:srgbClr val="465359">
                <a:alpha val="97000"/>
              </a:srgb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6" name="Rectangle 46">
              <a:extLst>
                <a:ext uri="{FF2B5EF4-FFF2-40B4-BE49-F238E27FC236}">
                  <a16:creationId xmlns:a16="http://schemas.microsoft.com/office/drawing/2014/main" id="{DBAE429C-3A94-4C39-B88C-596F1E4C0A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1"/>
              <a:ext cx="3703320" cy="91440"/>
            </a:xfrm>
            <a:prstGeom prst="rect">
              <a:avLst/>
            </a:prstGeom>
            <a:solidFill>
              <a:srgbClr val="46535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9BEA2136-6130-48E0-B1F7-2AEAAC860F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572168" y="713372"/>
            <a:ext cx="1471283" cy="14712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5EE0F81-95D7-4C33-B577-754B09958019}"/>
              </a:ext>
            </a:extLst>
          </p:cNvPr>
          <p:cNvSpPr txBox="1"/>
          <p:nvPr/>
        </p:nvSpPr>
        <p:spPr>
          <a:xfrm>
            <a:off x="491035" y="2842822"/>
            <a:ext cx="3501912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dirty="0"/>
              <a:t>Used to make beer!</a:t>
            </a:r>
          </a:p>
          <a:p>
            <a:pPr lvl="0">
              <a:defRPr/>
            </a:pPr>
            <a:endParaRPr lang="en-GB" dirty="0"/>
          </a:p>
          <a:p>
            <a:pPr lvl="0">
              <a:defRPr/>
            </a:pPr>
            <a:r>
              <a:rPr lang="en-GB" dirty="0"/>
              <a:t>Common </a:t>
            </a:r>
            <a:r>
              <a:rPr lang="en-GB" b="1" dirty="0"/>
              <a:t>hop</a:t>
            </a:r>
            <a:r>
              <a:rPr lang="en-GB" dirty="0"/>
              <a:t> is fast-</a:t>
            </a:r>
            <a:r>
              <a:rPr lang="en-GB" b="1" dirty="0"/>
              <a:t>growing</a:t>
            </a:r>
            <a:r>
              <a:rPr lang="en-GB" dirty="0"/>
              <a:t> vine that grows 1 to 3 inches per day and reaches 6 to 50 feet in height per season. It has rough, twining stem filled with milky sap.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BB5D36-55A6-4D67-83A1-7A70B1249B36}"/>
              </a:ext>
            </a:extLst>
          </p:cNvPr>
          <p:cNvSpPr txBox="1"/>
          <p:nvPr/>
        </p:nvSpPr>
        <p:spPr>
          <a:xfrm>
            <a:off x="580880" y="2100011"/>
            <a:ext cx="3412067" cy="66486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Well done!!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196804-9180-435D-8981-C0FEB0C43471}"/>
              </a:ext>
            </a:extLst>
          </p:cNvPr>
          <p:cNvSpPr txBox="1"/>
          <p:nvPr/>
        </p:nvSpPr>
        <p:spPr>
          <a:xfrm>
            <a:off x="617760" y="5840437"/>
            <a:ext cx="3342751" cy="4096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Click            to continue</a:t>
            </a:r>
          </a:p>
        </p:txBody>
      </p:sp>
      <p:sp>
        <p:nvSpPr>
          <p:cNvPr id="13" name="Action Button: Go Forward or Next 1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7E058DDF-C02F-44AB-916C-3BAC19DEE1F8}"/>
              </a:ext>
            </a:extLst>
          </p:cNvPr>
          <p:cNvSpPr/>
          <p:nvPr/>
        </p:nvSpPr>
        <p:spPr>
          <a:xfrm>
            <a:off x="1417765" y="5844171"/>
            <a:ext cx="453973" cy="41286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58B067-33C7-416A-B1D5-80F7EB6AB3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5759" y="641102"/>
            <a:ext cx="7680960" cy="57607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177B33-8CD0-4C53-BEC9-3A6386B2590E}"/>
              </a:ext>
            </a:extLst>
          </p:cNvPr>
          <p:cNvSpPr txBox="1"/>
          <p:nvPr/>
        </p:nvSpPr>
        <p:spPr>
          <a:xfrm>
            <a:off x="5608895" y="5291893"/>
            <a:ext cx="269838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Hop Plant &amp; Hops</a:t>
            </a:r>
          </a:p>
        </p:txBody>
      </p:sp>
    </p:spTree>
    <p:extLst>
      <p:ext uri="{BB962C8B-B14F-4D97-AF65-F5344CB8AC3E}">
        <p14:creationId xmlns:p14="http://schemas.microsoft.com/office/powerpoint/2010/main" val="2767833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E08D4B6A-8113-4DFB-B82E-B60CAC8E0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B0D6E2-E17F-4C4D-9B5D-CC07F12D9D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9235" y="863695"/>
            <a:ext cx="3511233" cy="2260505"/>
          </a:xfrm>
        </p:spPr>
        <p:txBody>
          <a:bodyPr anchor="t">
            <a:normAutofit/>
          </a:bodyPr>
          <a:lstStyle/>
          <a:p>
            <a:r>
              <a:rPr lang="en-GB" sz="2800" dirty="0">
                <a:solidFill>
                  <a:schemeClr val="tx1"/>
                </a:solidFill>
              </a:rPr>
              <a:t>Can you name this plant?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9235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Subtitle 12">
            <a:hlinkClick r:id="" action="ppaction://noaction"/>
            <a:extLst>
              <a:ext uri="{FF2B5EF4-FFF2-40B4-BE49-F238E27FC236}">
                <a16:creationId xmlns:a16="http://schemas.microsoft.com/office/drawing/2014/main" id="{5DF48F80-B37E-46AC-B2B6-3B259AEE27B8}"/>
              </a:ext>
            </a:extLst>
          </p:cNvPr>
          <p:cNvSpPr txBox="1">
            <a:spLocks/>
          </p:cNvSpPr>
          <p:nvPr/>
        </p:nvSpPr>
        <p:spPr>
          <a:xfrm>
            <a:off x="8109234" y="1993947"/>
            <a:ext cx="3511233" cy="4224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957C7"/>
              </a:buClr>
              <a:buSzPct val="92000"/>
              <a:buFont typeface="+mj-lt"/>
              <a:buAutoNum type="alphaLcParenR"/>
              <a:tabLst/>
              <a:defRPr/>
            </a:pPr>
            <a:r>
              <a:rPr kumimoji="0" lang="en-GB" sz="2000" b="0" i="0" u="none" strike="noStrike" kern="1200" cap="all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elder</a:t>
            </a:r>
          </a:p>
        </p:txBody>
      </p:sp>
      <p:sp>
        <p:nvSpPr>
          <p:cNvPr id="28" name="Subtitle 12">
            <a:extLst>
              <a:ext uri="{FF2B5EF4-FFF2-40B4-BE49-F238E27FC236}">
                <a16:creationId xmlns:a16="http://schemas.microsoft.com/office/drawing/2014/main" id="{4C874775-EB74-4908-8E74-5343DECE7A47}"/>
              </a:ext>
            </a:extLst>
          </p:cNvPr>
          <p:cNvSpPr txBox="1">
            <a:spLocks/>
          </p:cNvSpPr>
          <p:nvPr/>
        </p:nvSpPr>
        <p:spPr>
          <a:xfrm>
            <a:off x="8109233" y="3124200"/>
            <a:ext cx="3511233" cy="4691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957C7"/>
              </a:buClr>
              <a:buSzPct val="92000"/>
              <a:buFont typeface="+mj-lt"/>
              <a:buAutoNum type="alphaLcParenR" startAt="2"/>
              <a:tabLst/>
              <a:defRPr/>
            </a:pPr>
            <a:r>
              <a:rPr kumimoji="0" lang="en-GB" sz="2000" b="0" i="0" u="none" strike="noStrike" kern="1200" cap="all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Ash</a:t>
            </a:r>
          </a:p>
        </p:txBody>
      </p:sp>
      <p:sp>
        <p:nvSpPr>
          <p:cNvPr id="30" name="Subtitle 12">
            <a:hlinkClick r:id="" action="ppaction://noaction"/>
            <a:extLst>
              <a:ext uri="{FF2B5EF4-FFF2-40B4-BE49-F238E27FC236}">
                <a16:creationId xmlns:a16="http://schemas.microsoft.com/office/drawing/2014/main" id="{6725490B-D1F0-4CD4-BE36-E4825FEFA762}"/>
              </a:ext>
            </a:extLst>
          </p:cNvPr>
          <p:cNvSpPr txBox="1">
            <a:spLocks/>
          </p:cNvSpPr>
          <p:nvPr/>
        </p:nvSpPr>
        <p:spPr>
          <a:xfrm>
            <a:off x="8109232" y="3755029"/>
            <a:ext cx="3511233" cy="4691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957C7"/>
              </a:buClr>
              <a:buSzPct val="92000"/>
              <a:buFont typeface="+mj-lt"/>
              <a:buAutoNum type="alphaLcParenR" startAt="4"/>
              <a:tabLst/>
              <a:defRPr/>
            </a:pPr>
            <a:r>
              <a:rPr kumimoji="0" lang="en-GB" sz="2000" b="0" i="0" u="none" strike="noStrike" kern="1200" cap="all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elm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A7CDD0-3486-430C-BD4B-71EC3A6EA559}"/>
              </a:ext>
            </a:extLst>
          </p:cNvPr>
          <p:cNvSpPr txBox="1"/>
          <p:nvPr/>
        </p:nvSpPr>
        <p:spPr>
          <a:xfrm>
            <a:off x="8161063" y="4469432"/>
            <a:ext cx="3511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 This plant is sometimes known as Goat Willow or Pussy willow.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322DD9-F952-4B6C-A26F-20B1D2011EEC}"/>
              </a:ext>
            </a:extLst>
          </p:cNvPr>
          <p:cNvSpPr txBox="1"/>
          <p:nvPr/>
        </p:nvSpPr>
        <p:spPr>
          <a:xfrm>
            <a:off x="8109191" y="4329418"/>
            <a:ext cx="399784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Click here for a clue..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FD09655D-1329-43E8-947D-0C5AA81EFE46}"/>
              </a:ext>
            </a:extLst>
          </p:cNvPr>
          <p:cNvSpPr txBox="1">
            <a:spLocks/>
          </p:cNvSpPr>
          <p:nvPr/>
        </p:nvSpPr>
        <p:spPr>
          <a:xfrm>
            <a:off x="8109211" y="6160576"/>
            <a:ext cx="4082769" cy="639123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effectLst/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Click on the answer to submit </a:t>
            </a:r>
          </a:p>
        </p:txBody>
      </p:sp>
      <p:sp>
        <p:nvSpPr>
          <p:cNvPr id="18" name="Subtitle 12">
            <a:hlinkClick r:id="rId2" action="ppaction://hlinksldjump"/>
            <a:extLst>
              <a:ext uri="{FF2B5EF4-FFF2-40B4-BE49-F238E27FC236}">
                <a16:creationId xmlns:a16="http://schemas.microsoft.com/office/drawing/2014/main" id="{EF23AEF8-4C46-413E-ADCC-B246FFD9DD3F}"/>
              </a:ext>
            </a:extLst>
          </p:cNvPr>
          <p:cNvSpPr txBox="1">
            <a:spLocks/>
          </p:cNvSpPr>
          <p:nvPr/>
        </p:nvSpPr>
        <p:spPr>
          <a:xfrm>
            <a:off x="8109231" y="2520577"/>
            <a:ext cx="3511233" cy="4224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957C7"/>
              </a:buClr>
              <a:buSzPct val="92000"/>
              <a:buFont typeface="+mj-lt"/>
              <a:buAutoNum type="alphaLcParenR" startAt="2"/>
              <a:tabLst/>
              <a:defRPr/>
            </a:pPr>
            <a:r>
              <a:rPr kumimoji="0" lang="en-GB" sz="2000" b="0" i="0" u="none" strike="noStrike" kern="1200" cap="all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Sallow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09E065-24F4-43B2-A65D-252CBC0401BE}"/>
              </a:ext>
            </a:extLst>
          </p:cNvPr>
          <p:cNvSpPr txBox="1"/>
          <p:nvPr/>
        </p:nvSpPr>
        <p:spPr>
          <a:xfrm>
            <a:off x="10351282" y="1901384"/>
            <a:ext cx="1443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X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 Try again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69810C0-2151-4C2B-8928-FD4E6B7ED457}"/>
              </a:ext>
            </a:extLst>
          </p:cNvPr>
          <p:cNvSpPr txBox="1"/>
          <p:nvPr/>
        </p:nvSpPr>
        <p:spPr>
          <a:xfrm>
            <a:off x="10331939" y="3676736"/>
            <a:ext cx="1443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X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 Try again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92FFFF2-C52B-491E-8FE0-B77C066B2A17}"/>
              </a:ext>
            </a:extLst>
          </p:cNvPr>
          <p:cNvSpPr txBox="1"/>
          <p:nvPr/>
        </p:nvSpPr>
        <p:spPr>
          <a:xfrm>
            <a:off x="10331939" y="3043110"/>
            <a:ext cx="1443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X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 Try again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0B62D6-F131-483A-9312-B35F809BE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9" y="3810"/>
            <a:ext cx="81076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6950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5" grpId="0" animBg="1"/>
      <p:bldP spid="19" grpId="0"/>
      <p:bldP spid="20" grpId="0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44">
            <a:extLst>
              <a:ext uri="{FF2B5EF4-FFF2-40B4-BE49-F238E27FC236}">
                <a16:creationId xmlns:a16="http://schemas.microsoft.com/office/drawing/2014/main" id="{3A852E5D-96B2-47B5-AB0F-426F231FB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8" y="457201"/>
            <a:ext cx="3703320" cy="5935131"/>
            <a:chOff x="438068" y="457201"/>
            <a:chExt cx="3703320" cy="5935131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BEA2C8A-CA20-494E-8DAA-985E842ED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41102"/>
              <a:ext cx="3702134" cy="5751230"/>
            </a:xfrm>
            <a:prstGeom prst="rect">
              <a:avLst/>
            </a:prstGeom>
            <a:solidFill>
              <a:srgbClr val="465359">
                <a:alpha val="97000"/>
              </a:srgb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6" name="Rectangle 46">
              <a:extLst>
                <a:ext uri="{FF2B5EF4-FFF2-40B4-BE49-F238E27FC236}">
                  <a16:creationId xmlns:a16="http://schemas.microsoft.com/office/drawing/2014/main" id="{DBAE429C-3A94-4C39-B88C-596F1E4C0A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1"/>
              <a:ext cx="3703320" cy="91440"/>
            </a:xfrm>
            <a:prstGeom prst="rect">
              <a:avLst/>
            </a:prstGeom>
            <a:solidFill>
              <a:srgbClr val="46535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9BEA2136-6130-48E0-B1F7-2AEAAC860F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572168" y="713372"/>
            <a:ext cx="1471283" cy="14712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5EE0F81-95D7-4C33-B577-754B09958019}"/>
              </a:ext>
            </a:extLst>
          </p:cNvPr>
          <p:cNvSpPr txBox="1"/>
          <p:nvPr/>
        </p:nvSpPr>
        <p:spPr>
          <a:xfrm>
            <a:off x="491035" y="2842822"/>
            <a:ext cx="3501912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dirty="0"/>
              <a:t>One of the more common </a:t>
            </a:r>
            <a:r>
              <a:rPr lang="en-GB" b="1" dirty="0"/>
              <a:t>trees</a:t>
            </a:r>
            <a:r>
              <a:rPr lang="en-GB" dirty="0"/>
              <a:t> you'll find in our Scottish woodland is the ancient </a:t>
            </a:r>
            <a:r>
              <a:rPr lang="en-GB" b="1" dirty="0"/>
              <a:t>Sallow</a:t>
            </a:r>
            <a:r>
              <a:rPr lang="en-GB" dirty="0"/>
              <a:t>, (Salix </a:t>
            </a:r>
            <a:r>
              <a:rPr lang="en-GB" dirty="0" err="1"/>
              <a:t>caprea</a:t>
            </a:r>
            <a:r>
              <a:rPr lang="en-GB" dirty="0"/>
              <a:t>) commonly known as Goat Willow or Pussy Willow . ... The Salix or Willow genus is a huge cornucopia of </a:t>
            </a:r>
            <a:r>
              <a:rPr lang="en-GB" b="1" dirty="0"/>
              <a:t>trees</a:t>
            </a:r>
            <a:r>
              <a:rPr lang="en-GB" dirty="0"/>
              <a:t> and shrubs.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BB5D36-55A6-4D67-83A1-7A70B1249B36}"/>
              </a:ext>
            </a:extLst>
          </p:cNvPr>
          <p:cNvSpPr txBox="1"/>
          <p:nvPr/>
        </p:nvSpPr>
        <p:spPr>
          <a:xfrm>
            <a:off x="580880" y="2100011"/>
            <a:ext cx="3412067" cy="66486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Well done!!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196804-9180-435D-8981-C0FEB0C43471}"/>
              </a:ext>
            </a:extLst>
          </p:cNvPr>
          <p:cNvSpPr txBox="1"/>
          <p:nvPr/>
        </p:nvSpPr>
        <p:spPr>
          <a:xfrm>
            <a:off x="617760" y="5840437"/>
            <a:ext cx="3342751" cy="4096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Click            to continue</a:t>
            </a:r>
          </a:p>
        </p:txBody>
      </p:sp>
      <p:sp>
        <p:nvSpPr>
          <p:cNvPr id="13" name="Action Button: Go Forward or Next 1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7E058DDF-C02F-44AB-916C-3BAC19DEE1F8}"/>
              </a:ext>
            </a:extLst>
          </p:cNvPr>
          <p:cNvSpPr/>
          <p:nvPr/>
        </p:nvSpPr>
        <p:spPr>
          <a:xfrm>
            <a:off x="1417765" y="5844171"/>
            <a:ext cx="453973" cy="41286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28D179-C008-4852-B1F9-387F3C2E15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2639" y="641102"/>
            <a:ext cx="7680960" cy="57607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177B33-8CD0-4C53-BEC9-3A6386B2590E}"/>
              </a:ext>
            </a:extLst>
          </p:cNvPr>
          <p:cNvSpPr txBox="1"/>
          <p:nvPr/>
        </p:nvSpPr>
        <p:spPr>
          <a:xfrm>
            <a:off x="9055547" y="3730522"/>
            <a:ext cx="269838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Sallow</a:t>
            </a:r>
          </a:p>
        </p:txBody>
      </p:sp>
    </p:spTree>
    <p:extLst>
      <p:ext uri="{BB962C8B-B14F-4D97-AF65-F5344CB8AC3E}">
        <p14:creationId xmlns:p14="http://schemas.microsoft.com/office/powerpoint/2010/main" val="29350188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E08D4B6A-8113-4DFB-B82E-B60CAC8E0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B0D6E2-E17F-4C4D-9B5D-CC07F12D9D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9235" y="863695"/>
            <a:ext cx="3511233" cy="2260505"/>
          </a:xfrm>
        </p:spPr>
        <p:txBody>
          <a:bodyPr anchor="t">
            <a:normAutofit/>
          </a:bodyPr>
          <a:lstStyle/>
          <a:p>
            <a:r>
              <a:rPr lang="en-GB" sz="2800" dirty="0">
                <a:solidFill>
                  <a:schemeClr val="tx1"/>
                </a:solidFill>
              </a:rPr>
              <a:t>Can you name this plant?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9235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Subtitle 12">
            <a:hlinkClick r:id="" action="ppaction://noaction"/>
            <a:extLst>
              <a:ext uri="{FF2B5EF4-FFF2-40B4-BE49-F238E27FC236}">
                <a16:creationId xmlns:a16="http://schemas.microsoft.com/office/drawing/2014/main" id="{5DF48F80-B37E-46AC-B2B6-3B259AEE27B8}"/>
              </a:ext>
            </a:extLst>
          </p:cNvPr>
          <p:cNvSpPr txBox="1">
            <a:spLocks/>
          </p:cNvSpPr>
          <p:nvPr/>
        </p:nvSpPr>
        <p:spPr>
          <a:xfrm>
            <a:off x="8109234" y="1993947"/>
            <a:ext cx="3511233" cy="4224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957C7"/>
              </a:buClr>
              <a:buSzPct val="92000"/>
              <a:buFont typeface="+mj-lt"/>
              <a:buAutoNum type="alphaLcParenR"/>
              <a:tabLst/>
              <a:defRPr/>
            </a:pPr>
            <a:r>
              <a:rPr kumimoji="0" lang="en-GB" sz="2000" b="0" i="0" u="none" strike="noStrike" kern="1200" cap="all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elder</a:t>
            </a:r>
          </a:p>
        </p:txBody>
      </p:sp>
      <p:sp>
        <p:nvSpPr>
          <p:cNvPr id="28" name="Subtitle 12">
            <a:extLst>
              <a:ext uri="{FF2B5EF4-FFF2-40B4-BE49-F238E27FC236}">
                <a16:creationId xmlns:a16="http://schemas.microsoft.com/office/drawing/2014/main" id="{4C874775-EB74-4908-8E74-5343DECE7A47}"/>
              </a:ext>
            </a:extLst>
          </p:cNvPr>
          <p:cNvSpPr txBox="1">
            <a:spLocks/>
          </p:cNvSpPr>
          <p:nvPr/>
        </p:nvSpPr>
        <p:spPr>
          <a:xfrm>
            <a:off x="8109233" y="3124200"/>
            <a:ext cx="3511233" cy="4691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957C7"/>
              </a:buClr>
              <a:buSzPct val="92000"/>
              <a:buFont typeface="+mj-lt"/>
              <a:buAutoNum type="alphaLcParenR" startAt="2"/>
              <a:tabLst/>
              <a:defRPr/>
            </a:pPr>
            <a:r>
              <a:rPr kumimoji="0" lang="en-GB" sz="2000" b="0" i="0" u="none" strike="noStrike" kern="1200" cap="all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Mulberries</a:t>
            </a:r>
          </a:p>
        </p:txBody>
      </p:sp>
      <p:sp>
        <p:nvSpPr>
          <p:cNvPr id="30" name="Subtitle 12">
            <a:hlinkClick r:id="rId2" action="ppaction://hlinksldjump"/>
            <a:extLst>
              <a:ext uri="{FF2B5EF4-FFF2-40B4-BE49-F238E27FC236}">
                <a16:creationId xmlns:a16="http://schemas.microsoft.com/office/drawing/2014/main" id="{6725490B-D1F0-4CD4-BE36-E4825FEFA762}"/>
              </a:ext>
            </a:extLst>
          </p:cNvPr>
          <p:cNvSpPr txBox="1">
            <a:spLocks/>
          </p:cNvSpPr>
          <p:nvPr/>
        </p:nvSpPr>
        <p:spPr>
          <a:xfrm>
            <a:off x="8109232" y="3755029"/>
            <a:ext cx="3511233" cy="4691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957C7"/>
              </a:buClr>
              <a:buSzPct val="92000"/>
              <a:buFont typeface="+mj-lt"/>
              <a:buAutoNum type="alphaLcParenR" startAt="4"/>
              <a:tabLst/>
              <a:defRPr/>
            </a:pPr>
            <a:r>
              <a:rPr kumimoji="0" lang="en-GB" sz="2000" b="0" i="0" u="none" strike="noStrike" kern="1200" cap="all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snowberries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A7CDD0-3486-430C-BD4B-71EC3A6EA559}"/>
              </a:ext>
            </a:extLst>
          </p:cNvPr>
          <p:cNvSpPr txBox="1"/>
          <p:nvPr/>
        </p:nvSpPr>
        <p:spPr>
          <a:xfrm>
            <a:off x="8161063" y="4469432"/>
            <a:ext cx="3511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 This </a:t>
            </a:r>
            <a:r>
              <a:rPr lang="en-GB" dirty="0"/>
              <a:t>shrub,  grows 1-3 m high. It spreads by suckers and forms large thickets in the woodlands.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322DD9-F952-4B6C-A26F-20B1D2011EEC}"/>
              </a:ext>
            </a:extLst>
          </p:cNvPr>
          <p:cNvSpPr txBox="1"/>
          <p:nvPr/>
        </p:nvSpPr>
        <p:spPr>
          <a:xfrm>
            <a:off x="8138706" y="4452685"/>
            <a:ext cx="399784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Click here for a clue..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FD09655D-1329-43E8-947D-0C5AA81EFE46}"/>
              </a:ext>
            </a:extLst>
          </p:cNvPr>
          <p:cNvSpPr txBox="1">
            <a:spLocks/>
          </p:cNvSpPr>
          <p:nvPr/>
        </p:nvSpPr>
        <p:spPr>
          <a:xfrm>
            <a:off x="8109211" y="6160576"/>
            <a:ext cx="4082769" cy="639123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effectLst/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Click on the answer to submit </a:t>
            </a:r>
          </a:p>
        </p:txBody>
      </p:sp>
      <p:sp>
        <p:nvSpPr>
          <p:cNvPr id="18" name="Subtitle 12">
            <a:extLst>
              <a:ext uri="{FF2B5EF4-FFF2-40B4-BE49-F238E27FC236}">
                <a16:creationId xmlns:a16="http://schemas.microsoft.com/office/drawing/2014/main" id="{EF23AEF8-4C46-413E-ADCC-B246FFD9DD3F}"/>
              </a:ext>
            </a:extLst>
          </p:cNvPr>
          <p:cNvSpPr txBox="1">
            <a:spLocks/>
          </p:cNvSpPr>
          <p:nvPr/>
        </p:nvSpPr>
        <p:spPr>
          <a:xfrm>
            <a:off x="8109231" y="2520577"/>
            <a:ext cx="3511233" cy="4224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957C7"/>
              </a:buClr>
              <a:buSzPct val="92000"/>
              <a:buFont typeface="+mj-lt"/>
              <a:buAutoNum type="alphaLcParenR" startAt="2"/>
              <a:tabLst/>
              <a:defRPr/>
            </a:pPr>
            <a:r>
              <a:rPr kumimoji="0" lang="en-GB" sz="2000" b="0" i="0" u="none" strike="noStrike" kern="1200" cap="all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SLOE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09E065-24F4-43B2-A65D-252CBC0401BE}"/>
              </a:ext>
            </a:extLst>
          </p:cNvPr>
          <p:cNvSpPr txBox="1"/>
          <p:nvPr/>
        </p:nvSpPr>
        <p:spPr>
          <a:xfrm>
            <a:off x="10351282" y="1901384"/>
            <a:ext cx="1443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X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 Try again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69810C0-2151-4C2B-8928-FD4E6B7ED457}"/>
              </a:ext>
            </a:extLst>
          </p:cNvPr>
          <p:cNvSpPr txBox="1"/>
          <p:nvPr/>
        </p:nvSpPr>
        <p:spPr>
          <a:xfrm>
            <a:off x="10351806" y="2462276"/>
            <a:ext cx="1443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X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 Try again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92FFFF2-C52B-491E-8FE0-B77C066B2A17}"/>
              </a:ext>
            </a:extLst>
          </p:cNvPr>
          <p:cNvSpPr txBox="1"/>
          <p:nvPr/>
        </p:nvSpPr>
        <p:spPr>
          <a:xfrm>
            <a:off x="10351282" y="3099118"/>
            <a:ext cx="1443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X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 Try again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C812DE-FDDF-4E82-9BD0-4495284B9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52" y="0"/>
            <a:ext cx="80848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619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5" grpId="0" animBg="1"/>
      <p:bldP spid="19" grpId="0"/>
      <p:bldP spid="20" grpId="0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44">
            <a:extLst>
              <a:ext uri="{FF2B5EF4-FFF2-40B4-BE49-F238E27FC236}">
                <a16:creationId xmlns:a16="http://schemas.microsoft.com/office/drawing/2014/main" id="{3A852E5D-96B2-47B5-AB0F-426F231FB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8" y="457201"/>
            <a:ext cx="3703320" cy="5935131"/>
            <a:chOff x="438068" y="457201"/>
            <a:chExt cx="3703320" cy="5935131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BEA2C8A-CA20-494E-8DAA-985E842ED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41102"/>
              <a:ext cx="3702134" cy="5751230"/>
            </a:xfrm>
            <a:prstGeom prst="rect">
              <a:avLst/>
            </a:prstGeom>
            <a:solidFill>
              <a:srgbClr val="465359">
                <a:alpha val="97000"/>
              </a:srgb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6" name="Rectangle 46">
              <a:extLst>
                <a:ext uri="{FF2B5EF4-FFF2-40B4-BE49-F238E27FC236}">
                  <a16:creationId xmlns:a16="http://schemas.microsoft.com/office/drawing/2014/main" id="{DBAE429C-3A94-4C39-B88C-596F1E4C0A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1"/>
              <a:ext cx="3703320" cy="91440"/>
            </a:xfrm>
            <a:prstGeom prst="rect">
              <a:avLst/>
            </a:prstGeom>
            <a:solidFill>
              <a:srgbClr val="46535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9BEA2136-6130-48E0-B1F7-2AEAAC860F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572168" y="713372"/>
            <a:ext cx="1471283" cy="14712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5EE0F81-95D7-4C33-B577-754B09958019}"/>
              </a:ext>
            </a:extLst>
          </p:cNvPr>
          <p:cNvSpPr txBox="1"/>
          <p:nvPr/>
        </p:nvSpPr>
        <p:spPr>
          <a:xfrm>
            <a:off x="491035" y="2842822"/>
            <a:ext cx="3501912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dirty="0">
                <a:solidFill>
                  <a:srgbClr val="FFFFFF"/>
                </a:solidFill>
              </a:rPr>
              <a:t>This </a:t>
            </a:r>
            <a:r>
              <a:rPr lang="en-GB" dirty="0"/>
              <a:t>shrub,  grows 1-3 m high. It spreads by suckers and forms large thickets in the woodlands.</a:t>
            </a:r>
          </a:p>
          <a:p>
            <a:endParaRPr lang="en-GB" dirty="0"/>
          </a:p>
          <a:p>
            <a:r>
              <a:rPr lang="en-GB" dirty="0"/>
              <a:t>The berries are not very attractive to birds but are eaten by pheasants in hard winters.  The leaves are food for the caterpillars of Death's-head Hawk-moths.</a:t>
            </a:r>
          </a:p>
          <a:p>
            <a:pPr lvl="0"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BB5D36-55A6-4D67-83A1-7A70B1249B36}"/>
              </a:ext>
            </a:extLst>
          </p:cNvPr>
          <p:cNvSpPr txBox="1"/>
          <p:nvPr/>
        </p:nvSpPr>
        <p:spPr>
          <a:xfrm>
            <a:off x="580880" y="2100011"/>
            <a:ext cx="3412067" cy="66486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Well done!!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196804-9180-435D-8981-C0FEB0C43471}"/>
              </a:ext>
            </a:extLst>
          </p:cNvPr>
          <p:cNvSpPr txBox="1"/>
          <p:nvPr/>
        </p:nvSpPr>
        <p:spPr>
          <a:xfrm>
            <a:off x="617760" y="5840437"/>
            <a:ext cx="3342751" cy="4096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Click            to continue</a:t>
            </a:r>
          </a:p>
        </p:txBody>
      </p:sp>
      <p:sp>
        <p:nvSpPr>
          <p:cNvPr id="13" name="Action Button: Go Forward or Next 1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7E058DDF-C02F-44AB-916C-3BAC19DEE1F8}"/>
              </a:ext>
            </a:extLst>
          </p:cNvPr>
          <p:cNvSpPr/>
          <p:nvPr/>
        </p:nvSpPr>
        <p:spPr>
          <a:xfrm>
            <a:off x="1417765" y="5844171"/>
            <a:ext cx="453973" cy="41286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B7F36F-F767-4E95-A0E4-CB5C14BA0B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8625" y="602067"/>
            <a:ext cx="7566660" cy="58293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177B33-8CD0-4C53-BEC9-3A6386B2590E}"/>
              </a:ext>
            </a:extLst>
          </p:cNvPr>
          <p:cNvSpPr txBox="1"/>
          <p:nvPr/>
        </p:nvSpPr>
        <p:spPr>
          <a:xfrm>
            <a:off x="6612762" y="5655771"/>
            <a:ext cx="269838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Snowberries</a:t>
            </a:r>
          </a:p>
        </p:txBody>
      </p:sp>
    </p:spTree>
    <p:extLst>
      <p:ext uri="{BB962C8B-B14F-4D97-AF65-F5344CB8AC3E}">
        <p14:creationId xmlns:p14="http://schemas.microsoft.com/office/powerpoint/2010/main" val="2132478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E08D4B6A-8113-4DFB-B82E-B60CAC8E0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B0D6E2-E17F-4C4D-9B5D-CC07F12D9D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9235" y="863695"/>
            <a:ext cx="3511233" cy="2260505"/>
          </a:xfrm>
        </p:spPr>
        <p:txBody>
          <a:bodyPr anchor="t">
            <a:normAutofit/>
          </a:bodyPr>
          <a:lstStyle/>
          <a:p>
            <a:r>
              <a:rPr lang="en-GB" sz="2800" dirty="0">
                <a:solidFill>
                  <a:schemeClr val="tx1"/>
                </a:solidFill>
              </a:rPr>
              <a:t>Can you name this plant?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9235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Subtitle 12">
            <a:hlinkClick r:id="" action="ppaction://noaction"/>
            <a:extLst>
              <a:ext uri="{FF2B5EF4-FFF2-40B4-BE49-F238E27FC236}">
                <a16:creationId xmlns:a16="http://schemas.microsoft.com/office/drawing/2014/main" id="{5DF48F80-B37E-46AC-B2B6-3B259AEE27B8}"/>
              </a:ext>
            </a:extLst>
          </p:cNvPr>
          <p:cNvSpPr txBox="1">
            <a:spLocks/>
          </p:cNvSpPr>
          <p:nvPr/>
        </p:nvSpPr>
        <p:spPr>
          <a:xfrm>
            <a:off x="8109234" y="1993947"/>
            <a:ext cx="3511233" cy="4224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957C7"/>
              </a:buClr>
              <a:buSzPct val="92000"/>
              <a:buFont typeface="+mj-lt"/>
              <a:buAutoNum type="alphaLcParenR"/>
              <a:tabLst/>
              <a:defRPr/>
            </a:pPr>
            <a:r>
              <a:rPr kumimoji="0" lang="en-GB" sz="2000" b="0" i="0" u="none" strike="noStrike" kern="1200" cap="all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sycamore</a:t>
            </a:r>
          </a:p>
        </p:txBody>
      </p:sp>
      <p:sp>
        <p:nvSpPr>
          <p:cNvPr id="28" name="Subtitle 12">
            <a:hlinkClick r:id="rId2" action="ppaction://hlinksldjump"/>
            <a:extLst>
              <a:ext uri="{FF2B5EF4-FFF2-40B4-BE49-F238E27FC236}">
                <a16:creationId xmlns:a16="http://schemas.microsoft.com/office/drawing/2014/main" id="{4C874775-EB74-4908-8E74-5343DECE7A47}"/>
              </a:ext>
            </a:extLst>
          </p:cNvPr>
          <p:cNvSpPr txBox="1">
            <a:spLocks/>
          </p:cNvSpPr>
          <p:nvPr/>
        </p:nvSpPr>
        <p:spPr>
          <a:xfrm>
            <a:off x="8109233" y="3124200"/>
            <a:ext cx="3511233" cy="4691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957C7"/>
              </a:buClr>
              <a:buSzPct val="92000"/>
              <a:buFont typeface="+mj-lt"/>
              <a:buAutoNum type="alphaLcParenR" startAt="2"/>
              <a:tabLst/>
              <a:defRPr/>
            </a:pPr>
            <a:r>
              <a:rPr kumimoji="0" lang="en-GB" sz="2000" b="0" i="0" u="none" strike="noStrike" kern="1200" cap="all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Field Maple</a:t>
            </a:r>
          </a:p>
        </p:txBody>
      </p:sp>
      <p:sp>
        <p:nvSpPr>
          <p:cNvPr id="30" name="Subtitle 12">
            <a:extLst>
              <a:ext uri="{FF2B5EF4-FFF2-40B4-BE49-F238E27FC236}">
                <a16:creationId xmlns:a16="http://schemas.microsoft.com/office/drawing/2014/main" id="{6725490B-D1F0-4CD4-BE36-E4825FEFA762}"/>
              </a:ext>
            </a:extLst>
          </p:cNvPr>
          <p:cNvSpPr txBox="1">
            <a:spLocks/>
          </p:cNvSpPr>
          <p:nvPr/>
        </p:nvSpPr>
        <p:spPr>
          <a:xfrm>
            <a:off x="8109232" y="3755029"/>
            <a:ext cx="3511233" cy="4691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957C7"/>
              </a:buClr>
              <a:buSzPct val="92000"/>
              <a:buFont typeface="+mj-lt"/>
              <a:buAutoNum type="alphaLcParenR" startAt="4"/>
              <a:tabLst/>
              <a:defRPr/>
            </a:pPr>
            <a:r>
              <a:rPr kumimoji="0" lang="en-GB" sz="2000" b="0" i="0" u="none" strike="noStrike" kern="1200" cap="all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Maple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A7CDD0-3486-430C-BD4B-71EC3A6EA559}"/>
              </a:ext>
            </a:extLst>
          </p:cNvPr>
          <p:cNvSpPr txBox="1"/>
          <p:nvPr/>
        </p:nvSpPr>
        <p:spPr>
          <a:xfrm>
            <a:off x="8161063" y="4469432"/>
            <a:ext cx="3511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 This </a:t>
            </a:r>
            <a:r>
              <a:rPr lang="en-GB" dirty="0"/>
              <a:t>is a flowering plant species in the soapberry and lychee family. In the right conditions can grow </a:t>
            </a:r>
            <a:r>
              <a:rPr lang="en-GB" dirty="0" err="1"/>
              <a:t>25m</a:t>
            </a:r>
            <a:r>
              <a:rPr lang="en-GB" dirty="0"/>
              <a:t> tall.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322DD9-F952-4B6C-A26F-20B1D2011EEC}"/>
              </a:ext>
            </a:extLst>
          </p:cNvPr>
          <p:cNvSpPr txBox="1"/>
          <p:nvPr/>
        </p:nvSpPr>
        <p:spPr>
          <a:xfrm>
            <a:off x="8109208" y="4399355"/>
            <a:ext cx="399784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Click here for a clue..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FD09655D-1329-43E8-947D-0C5AA81EFE46}"/>
              </a:ext>
            </a:extLst>
          </p:cNvPr>
          <p:cNvSpPr txBox="1">
            <a:spLocks/>
          </p:cNvSpPr>
          <p:nvPr/>
        </p:nvSpPr>
        <p:spPr>
          <a:xfrm>
            <a:off x="8109211" y="6160576"/>
            <a:ext cx="4082769" cy="639123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effectLst/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Click on the answer to submit </a:t>
            </a:r>
          </a:p>
        </p:txBody>
      </p:sp>
      <p:sp>
        <p:nvSpPr>
          <p:cNvPr id="18" name="Subtitle 12">
            <a:extLst>
              <a:ext uri="{FF2B5EF4-FFF2-40B4-BE49-F238E27FC236}">
                <a16:creationId xmlns:a16="http://schemas.microsoft.com/office/drawing/2014/main" id="{EF23AEF8-4C46-413E-ADCC-B246FFD9DD3F}"/>
              </a:ext>
            </a:extLst>
          </p:cNvPr>
          <p:cNvSpPr txBox="1">
            <a:spLocks/>
          </p:cNvSpPr>
          <p:nvPr/>
        </p:nvSpPr>
        <p:spPr>
          <a:xfrm>
            <a:off x="8109231" y="2520577"/>
            <a:ext cx="3511233" cy="4224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957C7"/>
              </a:buClr>
              <a:buSzPct val="92000"/>
              <a:buFont typeface="+mj-lt"/>
              <a:buAutoNum type="alphaLcParenR" startAt="2"/>
              <a:tabLst/>
              <a:defRPr/>
            </a:pPr>
            <a:r>
              <a:rPr kumimoji="0" lang="en-GB" sz="2000" b="0" i="0" u="none" strike="noStrike" kern="1200" cap="all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Horse chestnut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09E065-24F4-43B2-A65D-252CBC0401BE}"/>
              </a:ext>
            </a:extLst>
          </p:cNvPr>
          <p:cNvSpPr txBox="1"/>
          <p:nvPr/>
        </p:nvSpPr>
        <p:spPr>
          <a:xfrm>
            <a:off x="10351282" y="1901384"/>
            <a:ext cx="1443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X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 Try again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69810C0-2151-4C2B-8928-FD4E6B7ED457}"/>
              </a:ext>
            </a:extLst>
          </p:cNvPr>
          <p:cNvSpPr txBox="1"/>
          <p:nvPr/>
        </p:nvSpPr>
        <p:spPr>
          <a:xfrm>
            <a:off x="10737694" y="2462276"/>
            <a:ext cx="1443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X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 Try again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92FFFF2-C52B-491E-8FE0-B77C066B2A17}"/>
              </a:ext>
            </a:extLst>
          </p:cNvPr>
          <p:cNvSpPr txBox="1"/>
          <p:nvPr/>
        </p:nvSpPr>
        <p:spPr>
          <a:xfrm>
            <a:off x="10351282" y="3755029"/>
            <a:ext cx="1443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X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 Try again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DA5A93-CB0E-4935-8205-28FF5EA47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995" y="0"/>
            <a:ext cx="81076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3620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5" grpId="0" animBg="1"/>
      <p:bldP spid="19" grpId="0"/>
      <p:bldP spid="20" grpId="0"/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44">
            <a:extLst>
              <a:ext uri="{FF2B5EF4-FFF2-40B4-BE49-F238E27FC236}">
                <a16:creationId xmlns:a16="http://schemas.microsoft.com/office/drawing/2014/main" id="{3A852E5D-96B2-47B5-AB0F-426F231FB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8" y="457201"/>
            <a:ext cx="3703320" cy="5935131"/>
            <a:chOff x="438068" y="457201"/>
            <a:chExt cx="3703320" cy="5935131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BEA2C8A-CA20-494E-8DAA-985E842ED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41102"/>
              <a:ext cx="3702134" cy="5751230"/>
            </a:xfrm>
            <a:prstGeom prst="rect">
              <a:avLst/>
            </a:prstGeom>
            <a:solidFill>
              <a:srgbClr val="465359">
                <a:alpha val="97000"/>
              </a:srgb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6" name="Rectangle 46">
              <a:extLst>
                <a:ext uri="{FF2B5EF4-FFF2-40B4-BE49-F238E27FC236}">
                  <a16:creationId xmlns:a16="http://schemas.microsoft.com/office/drawing/2014/main" id="{DBAE429C-3A94-4C39-B88C-596F1E4C0A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1"/>
              <a:ext cx="3703320" cy="91440"/>
            </a:xfrm>
            <a:prstGeom prst="rect">
              <a:avLst/>
            </a:prstGeom>
            <a:solidFill>
              <a:srgbClr val="46535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9BEA2136-6130-48E0-B1F7-2AEAAC860F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572168" y="713372"/>
            <a:ext cx="1471283" cy="14712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5EE0F81-95D7-4C33-B577-754B09958019}"/>
              </a:ext>
            </a:extLst>
          </p:cNvPr>
          <p:cNvSpPr txBox="1"/>
          <p:nvPr/>
        </p:nvSpPr>
        <p:spPr>
          <a:xfrm>
            <a:off x="491035" y="2842822"/>
            <a:ext cx="3501912" cy="25853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b="1" dirty="0"/>
              <a:t>Field maple</a:t>
            </a:r>
            <a:r>
              <a:rPr lang="en-GB" dirty="0"/>
              <a:t> is a small, deciduous tree which can be up to 25 m tall, but often reaches only 10-15 m in height or remains as a shrub when coppiced. It is found mainly on lime-rich soils in woodland, often as an understory to the oak, or in scrub and hedges. The bark is deeply fissured.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BB5D36-55A6-4D67-83A1-7A70B1249B36}"/>
              </a:ext>
            </a:extLst>
          </p:cNvPr>
          <p:cNvSpPr txBox="1"/>
          <p:nvPr/>
        </p:nvSpPr>
        <p:spPr>
          <a:xfrm>
            <a:off x="580880" y="2100011"/>
            <a:ext cx="3412067" cy="66486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Well done!!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196804-9180-435D-8981-C0FEB0C43471}"/>
              </a:ext>
            </a:extLst>
          </p:cNvPr>
          <p:cNvSpPr txBox="1"/>
          <p:nvPr/>
        </p:nvSpPr>
        <p:spPr>
          <a:xfrm>
            <a:off x="617760" y="5840437"/>
            <a:ext cx="3342751" cy="4096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Click            to continue</a:t>
            </a:r>
          </a:p>
        </p:txBody>
      </p:sp>
      <p:sp>
        <p:nvSpPr>
          <p:cNvPr id="13" name="Action Button: Go Forward or Next 1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7E058DDF-C02F-44AB-916C-3BAC19DEE1F8}"/>
              </a:ext>
            </a:extLst>
          </p:cNvPr>
          <p:cNvSpPr/>
          <p:nvPr/>
        </p:nvSpPr>
        <p:spPr>
          <a:xfrm>
            <a:off x="1417765" y="5844171"/>
            <a:ext cx="453973" cy="41286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2AFBCF-3D52-4DC6-80E5-70178C93CA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8586" y="641102"/>
            <a:ext cx="7620000" cy="57607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177B33-8CD0-4C53-BEC9-3A6386B2590E}"/>
              </a:ext>
            </a:extLst>
          </p:cNvPr>
          <p:cNvSpPr txBox="1"/>
          <p:nvPr/>
        </p:nvSpPr>
        <p:spPr>
          <a:xfrm>
            <a:off x="4405376" y="5840437"/>
            <a:ext cx="269838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Field Maple &amp; Keys</a:t>
            </a:r>
          </a:p>
        </p:txBody>
      </p:sp>
    </p:spTree>
    <p:extLst>
      <p:ext uri="{BB962C8B-B14F-4D97-AF65-F5344CB8AC3E}">
        <p14:creationId xmlns:p14="http://schemas.microsoft.com/office/powerpoint/2010/main" val="22835240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E08D4B6A-8113-4DFB-B82E-B60CAC8E0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B0D6E2-E17F-4C4D-9B5D-CC07F12D9D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9235" y="863695"/>
            <a:ext cx="3511233" cy="2260505"/>
          </a:xfrm>
        </p:spPr>
        <p:txBody>
          <a:bodyPr anchor="t">
            <a:normAutofit/>
          </a:bodyPr>
          <a:lstStyle/>
          <a:p>
            <a:r>
              <a:rPr lang="en-GB" sz="2800" dirty="0">
                <a:solidFill>
                  <a:schemeClr val="tx1"/>
                </a:solidFill>
              </a:rPr>
              <a:t>Can you name this plant?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9235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Subtitle 12">
            <a:hlinkClick r:id="" action="ppaction://noaction"/>
            <a:extLst>
              <a:ext uri="{FF2B5EF4-FFF2-40B4-BE49-F238E27FC236}">
                <a16:creationId xmlns:a16="http://schemas.microsoft.com/office/drawing/2014/main" id="{5DF48F80-B37E-46AC-B2B6-3B259AEE27B8}"/>
              </a:ext>
            </a:extLst>
          </p:cNvPr>
          <p:cNvSpPr txBox="1">
            <a:spLocks/>
          </p:cNvSpPr>
          <p:nvPr/>
        </p:nvSpPr>
        <p:spPr>
          <a:xfrm>
            <a:off x="8109234" y="1993947"/>
            <a:ext cx="3511233" cy="4224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957C7"/>
              </a:buClr>
              <a:buSzPct val="92000"/>
              <a:buFont typeface="+mj-lt"/>
              <a:buAutoNum type="alphaLcParenR"/>
              <a:tabLst/>
              <a:defRPr/>
            </a:pPr>
            <a:r>
              <a:rPr kumimoji="0" lang="en-GB" sz="2000" b="0" i="0" u="none" strike="noStrike" kern="1200" cap="all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Poplar</a:t>
            </a:r>
          </a:p>
        </p:txBody>
      </p:sp>
      <p:sp>
        <p:nvSpPr>
          <p:cNvPr id="28" name="Subtitle 12">
            <a:extLst>
              <a:ext uri="{FF2B5EF4-FFF2-40B4-BE49-F238E27FC236}">
                <a16:creationId xmlns:a16="http://schemas.microsoft.com/office/drawing/2014/main" id="{4C874775-EB74-4908-8E74-5343DECE7A47}"/>
              </a:ext>
            </a:extLst>
          </p:cNvPr>
          <p:cNvSpPr txBox="1">
            <a:spLocks/>
          </p:cNvSpPr>
          <p:nvPr/>
        </p:nvSpPr>
        <p:spPr>
          <a:xfrm>
            <a:off x="8109233" y="3124200"/>
            <a:ext cx="3511233" cy="4691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957C7"/>
              </a:buClr>
              <a:buSzPct val="92000"/>
              <a:buFont typeface="+mj-lt"/>
              <a:buAutoNum type="alphaLcParenR" startAt="2"/>
              <a:tabLst/>
              <a:defRPr/>
            </a:pPr>
            <a:r>
              <a:rPr kumimoji="0" lang="en-GB" sz="2000" b="0" i="0" u="none" strike="noStrike" kern="1200" cap="all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Yew</a:t>
            </a:r>
          </a:p>
        </p:txBody>
      </p:sp>
      <p:sp>
        <p:nvSpPr>
          <p:cNvPr id="30" name="Subtitle 12">
            <a:extLst>
              <a:ext uri="{FF2B5EF4-FFF2-40B4-BE49-F238E27FC236}">
                <a16:creationId xmlns:a16="http://schemas.microsoft.com/office/drawing/2014/main" id="{6725490B-D1F0-4CD4-BE36-E4825FEFA762}"/>
              </a:ext>
            </a:extLst>
          </p:cNvPr>
          <p:cNvSpPr txBox="1">
            <a:spLocks/>
          </p:cNvSpPr>
          <p:nvPr/>
        </p:nvSpPr>
        <p:spPr>
          <a:xfrm>
            <a:off x="8109232" y="3755029"/>
            <a:ext cx="3511233" cy="4691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957C7"/>
              </a:buClr>
              <a:buSzPct val="92000"/>
              <a:buFont typeface="+mj-lt"/>
              <a:buAutoNum type="alphaLcParenR" startAt="4"/>
              <a:tabLst/>
              <a:defRPr/>
            </a:pPr>
            <a:r>
              <a:rPr kumimoji="0" lang="en-GB" sz="2000" b="0" i="0" u="none" strike="noStrike" kern="1200" cap="all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Cypress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A7CDD0-3486-430C-BD4B-71EC3A6EA559}"/>
              </a:ext>
            </a:extLst>
          </p:cNvPr>
          <p:cNvSpPr txBox="1"/>
          <p:nvPr/>
        </p:nvSpPr>
        <p:spPr>
          <a:xfrm>
            <a:off x="8161063" y="4469432"/>
            <a:ext cx="3511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 This is a type</a:t>
            </a:r>
            <a:r>
              <a:rPr kumimoji="0" lang="en-GB" sz="18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of conifer. The wood is often used to make furniture.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322DD9-F952-4B6C-A26F-20B1D2011EEC}"/>
              </a:ext>
            </a:extLst>
          </p:cNvPr>
          <p:cNvSpPr txBox="1"/>
          <p:nvPr/>
        </p:nvSpPr>
        <p:spPr>
          <a:xfrm>
            <a:off x="8161063" y="4275193"/>
            <a:ext cx="399784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Click here for a clue..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FD09655D-1329-43E8-947D-0C5AA81EFE46}"/>
              </a:ext>
            </a:extLst>
          </p:cNvPr>
          <p:cNvSpPr txBox="1">
            <a:spLocks/>
          </p:cNvSpPr>
          <p:nvPr/>
        </p:nvSpPr>
        <p:spPr>
          <a:xfrm>
            <a:off x="8109211" y="6160576"/>
            <a:ext cx="4082769" cy="639123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effectLst/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Click on the answer to submit </a:t>
            </a:r>
          </a:p>
        </p:txBody>
      </p:sp>
      <p:sp>
        <p:nvSpPr>
          <p:cNvPr id="18" name="Subtitle 12">
            <a:hlinkClick r:id="rId2" action="ppaction://hlinksldjump"/>
            <a:extLst>
              <a:ext uri="{FF2B5EF4-FFF2-40B4-BE49-F238E27FC236}">
                <a16:creationId xmlns:a16="http://schemas.microsoft.com/office/drawing/2014/main" id="{EF23AEF8-4C46-413E-ADCC-B246FFD9DD3F}"/>
              </a:ext>
            </a:extLst>
          </p:cNvPr>
          <p:cNvSpPr txBox="1">
            <a:spLocks/>
          </p:cNvSpPr>
          <p:nvPr/>
        </p:nvSpPr>
        <p:spPr>
          <a:xfrm>
            <a:off x="8109231" y="2520577"/>
            <a:ext cx="3511233" cy="4224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957C7"/>
              </a:buClr>
              <a:buSzPct val="92000"/>
              <a:buFont typeface="+mj-lt"/>
              <a:buAutoNum type="alphaLcParenR" startAt="2"/>
              <a:tabLst/>
              <a:defRPr/>
            </a:pPr>
            <a:r>
              <a:rPr kumimoji="0" lang="en-GB" sz="2000" b="0" i="0" u="none" strike="noStrike" kern="1200" cap="all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Pine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09E065-24F4-43B2-A65D-252CBC0401BE}"/>
              </a:ext>
            </a:extLst>
          </p:cNvPr>
          <p:cNvSpPr txBox="1"/>
          <p:nvPr/>
        </p:nvSpPr>
        <p:spPr>
          <a:xfrm>
            <a:off x="10351282" y="1901384"/>
            <a:ext cx="1443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X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 Try again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69810C0-2151-4C2B-8928-FD4E6B7ED457}"/>
              </a:ext>
            </a:extLst>
          </p:cNvPr>
          <p:cNvSpPr txBox="1"/>
          <p:nvPr/>
        </p:nvSpPr>
        <p:spPr>
          <a:xfrm>
            <a:off x="10351281" y="3063529"/>
            <a:ext cx="1443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X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 Try again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92FFFF2-C52B-491E-8FE0-B77C066B2A17}"/>
              </a:ext>
            </a:extLst>
          </p:cNvPr>
          <p:cNvSpPr txBox="1"/>
          <p:nvPr/>
        </p:nvSpPr>
        <p:spPr>
          <a:xfrm>
            <a:off x="10351282" y="3755029"/>
            <a:ext cx="1443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X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 Try again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38F4C7-BDA2-4CB3-AE42-D107571867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0848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6473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5" grpId="0" animBg="1"/>
      <p:bldP spid="19" grpId="0"/>
      <p:bldP spid="20" grpId="0"/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44">
            <a:extLst>
              <a:ext uri="{FF2B5EF4-FFF2-40B4-BE49-F238E27FC236}">
                <a16:creationId xmlns:a16="http://schemas.microsoft.com/office/drawing/2014/main" id="{3A852E5D-96B2-47B5-AB0F-426F231FB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8" y="457201"/>
            <a:ext cx="3703320" cy="5935131"/>
            <a:chOff x="438068" y="457201"/>
            <a:chExt cx="3703320" cy="5935131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BEA2C8A-CA20-494E-8DAA-985E842ED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41102"/>
              <a:ext cx="3702134" cy="5751230"/>
            </a:xfrm>
            <a:prstGeom prst="rect">
              <a:avLst/>
            </a:prstGeom>
            <a:solidFill>
              <a:srgbClr val="465359">
                <a:alpha val="97000"/>
              </a:srgb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6" name="Rectangle 46">
              <a:extLst>
                <a:ext uri="{FF2B5EF4-FFF2-40B4-BE49-F238E27FC236}">
                  <a16:creationId xmlns:a16="http://schemas.microsoft.com/office/drawing/2014/main" id="{DBAE429C-3A94-4C39-B88C-596F1E4C0A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1"/>
              <a:ext cx="3703320" cy="91440"/>
            </a:xfrm>
            <a:prstGeom prst="rect">
              <a:avLst/>
            </a:prstGeom>
            <a:solidFill>
              <a:srgbClr val="46535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9BEA2136-6130-48E0-B1F7-2AEAAC860F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572168" y="713372"/>
            <a:ext cx="1471283" cy="14712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5EE0F81-95D7-4C33-B577-754B09958019}"/>
              </a:ext>
            </a:extLst>
          </p:cNvPr>
          <p:cNvSpPr txBox="1"/>
          <p:nvPr/>
        </p:nvSpPr>
        <p:spPr>
          <a:xfrm>
            <a:off x="491035" y="2842822"/>
            <a:ext cx="3501912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b="1" dirty="0"/>
              <a:t>There are over 120 types of pine tree. Pine</a:t>
            </a:r>
            <a:r>
              <a:rPr lang="en-GB" dirty="0"/>
              <a:t> trees have a life time of 100 to 1,000 years. The oldest known </a:t>
            </a:r>
            <a:r>
              <a:rPr lang="en-GB" b="1" dirty="0"/>
              <a:t>pine</a:t>
            </a:r>
            <a:r>
              <a:rPr lang="en-GB" dirty="0"/>
              <a:t> is 4,840 years old. It is still alive and is one of the oldest known organisms in the world! They vary in height from just 3 </a:t>
            </a:r>
            <a:r>
              <a:rPr lang="en-GB" dirty="0" err="1"/>
              <a:t>mtrs</a:t>
            </a:r>
            <a:r>
              <a:rPr lang="en-GB" dirty="0"/>
              <a:t> to 80 </a:t>
            </a:r>
            <a:r>
              <a:rPr lang="en-GB" dirty="0" err="1"/>
              <a:t>mtrs</a:t>
            </a:r>
            <a:r>
              <a:rPr lang="en-GB" dirty="0"/>
              <a:t>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BB5D36-55A6-4D67-83A1-7A70B1249B36}"/>
              </a:ext>
            </a:extLst>
          </p:cNvPr>
          <p:cNvSpPr txBox="1"/>
          <p:nvPr/>
        </p:nvSpPr>
        <p:spPr>
          <a:xfrm>
            <a:off x="580880" y="2100011"/>
            <a:ext cx="3412067" cy="66486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Well done!!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196804-9180-435D-8981-C0FEB0C43471}"/>
              </a:ext>
            </a:extLst>
          </p:cNvPr>
          <p:cNvSpPr txBox="1"/>
          <p:nvPr/>
        </p:nvSpPr>
        <p:spPr>
          <a:xfrm>
            <a:off x="617760" y="5840437"/>
            <a:ext cx="3342751" cy="4096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Click            to continue</a:t>
            </a:r>
          </a:p>
        </p:txBody>
      </p:sp>
      <p:sp>
        <p:nvSpPr>
          <p:cNvPr id="13" name="Action Button: Go Forward or Next 1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7E058DDF-C02F-44AB-916C-3BAC19DEE1F8}"/>
              </a:ext>
            </a:extLst>
          </p:cNvPr>
          <p:cNvSpPr/>
          <p:nvPr/>
        </p:nvSpPr>
        <p:spPr>
          <a:xfrm>
            <a:off x="1417765" y="5844171"/>
            <a:ext cx="453973" cy="41286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1BE29B-542A-44FB-AD4A-E16E2D4544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5759" y="640079"/>
            <a:ext cx="7673340" cy="57607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177B33-8CD0-4C53-BEC9-3A6386B2590E}"/>
              </a:ext>
            </a:extLst>
          </p:cNvPr>
          <p:cNvSpPr txBox="1"/>
          <p:nvPr/>
        </p:nvSpPr>
        <p:spPr>
          <a:xfrm>
            <a:off x="4597879" y="5675911"/>
            <a:ext cx="269838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Pine &amp; Cones</a:t>
            </a:r>
          </a:p>
        </p:txBody>
      </p:sp>
    </p:spTree>
    <p:extLst>
      <p:ext uri="{BB962C8B-B14F-4D97-AF65-F5344CB8AC3E}">
        <p14:creationId xmlns:p14="http://schemas.microsoft.com/office/powerpoint/2010/main" val="38102765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E08D4B6A-8113-4DFB-B82E-B60CAC8E0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B0D6E2-E17F-4C4D-9B5D-CC07F12D9D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9235" y="863696"/>
            <a:ext cx="3511233" cy="884958"/>
          </a:xfrm>
        </p:spPr>
        <p:txBody>
          <a:bodyPr anchor="t">
            <a:normAutofit fontScale="90000"/>
          </a:bodyPr>
          <a:lstStyle/>
          <a:p>
            <a:r>
              <a:rPr lang="en-GB" sz="2800" dirty="0">
                <a:solidFill>
                  <a:schemeClr val="tx1"/>
                </a:solidFill>
              </a:rPr>
              <a:t>Can you name this plant?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9235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Subtitle 12">
            <a:hlinkClick r:id="" action="ppaction://noaction"/>
            <a:extLst>
              <a:ext uri="{FF2B5EF4-FFF2-40B4-BE49-F238E27FC236}">
                <a16:creationId xmlns:a16="http://schemas.microsoft.com/office/drawing/2014/main" id="{5DF48F80-B37E-46AC-B2B6-3B259AEE27B8}"/>
              </a:ext>
            </a:extLst>
          </p:cNvPr>
          <p:cNvSpPr txBox="1">
            <a:spLocks/>
          </p:cNvSpPr>
          <p:nvPr/>
        </p:nvSpPr>
        <p:spPr>
          <a:xfrm>
            <a:off x="8109234" y="1993947"/>
            <a:ext cx="3511233" cy="4224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957C7"/>
              </a:buClr>
              <a:buSzPct val="92000"/>
              <a:buFont typeface="+mj-lt"/>
              <a:buAutoNum type="alphaLcParenR"/>
              <a:tabLst/>
              <a:defRPr/>
            </a:pPr>
            <a:r>
              <a:rPr kumimoji="0" lang="en-GB" sz="2000" b="0" i="0" u="none" strike="noStrike" kern="1200" cap="all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Viburnum Tinus</a:t>
            </a:r>
          </a:p>
        </p:txBody>
      </p:sp>
      <p:sp>
        <p:nvSpPr>
          <p:cNvPr id="28" name="Subtitle 12">
            <a:extLst>
              <a:ext uri="{FF2B5EF4-FFF2-40B4-BE49-F238E27FC236}">
                <a16:creationId xmlns:a16="http://schemas.microsoft.com/office/drawing/2014/main" id="{4C874775-EB74-4908-8E74-5343DECE7A47}"/>
              </a:ext>
            </a:extLst>
          </p:cNvPr>
          <p:cNvSpPr txBox="1">
            <a:spLocks/>
          </p:cNvSpPr>
          <p:nvPr/>
        </p:nvSpPr>
        <p:spPr>
          <a:xfrm>
            <a:off x="8109233" y="3124200"/>
            <a:ext cx="3511233" cy="4691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957C7"/>
              </a:buClr>
              <a:buSzPct val="92000"/>
              <a:buFont typeface="+mj-lt"/>
              <a:buAutoNum type="alphaLcParenR" startAt="2"/>
              <a:tabLst/>
              <a:defRPr/>
            </a:pPr>
            <a:r>
              <a:rPr kumimoji="0" lang="en-GB" sz="2000" b="0" i="0" u="none" strike="noStrike" kern="1200" cap="all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Lilac</a:t>
            </a:r>
          </a:p>
        </p:txBody>
      </p:sp>
      <p:sp>
        <p:nvSpPr>
          <p:cNvPr id="30" name="Subtitle 12">
            <a:hlinkClick r:id="rId2" action="ppaction://hlinksldjump"/>
            <a:extLst>
              <a:ext uri="{FF2B5EF4-FFF2-40B4-BE49-F238E27FC236}">
                <a16:creationId xmlns:a16="http://schemas.microsoft.com/office/drawing/2014/main" id="{6725490B-D1F0-4CD4-BE36-E4825FEFA762}"/>
              </a:ext>
            </a:extLst>
          </p:cNvPr>
          <p:cNvSpPr txBox="1">
            <a:spLocks/>
          </p:cNvSpPr>
          <p:nvPr/>
        </p:nvSpPr>
        <p:spPr>
          <a:xfrm>
            <a:off x="8109232" y="3755029"/>
            <a:ext cx="3511233" cy="4691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957C7"/>
              </a:buClr>
              <a:buSzPct val="92000"/>
              <a:buFont typeface="+mj-lt"/>
              <a:buAutoNum type="alphaLcParenR" startAt="4"/>
              <a:tabLst/>
              <a:defRPr/>
            </a:pPr>
            <a:r>
              <a:rPr kumimoji="0" lang="en-GB" sz="2000" b="0" i="0" u="none" strike="noStrike" kern="1200" cap="all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HOLM OAK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A7CDD0-3486-430C-BD4B-71EC3A6EA559}"/>
              </a:ext>
            </a:extLst>
          </p:cNvPr>
          <p:cNvSpPr txBox="1"/>
          <p:nvPr/>
        </p:nvSpPr>
        <p:spPr>
          <a:xfrm>
            <a:off x="8161063" y="4469432"/>
            <a:ext cx="3511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 </a:t>
            </a:r>
            <a:r>
              <a:rPr lang="en-GB" dirty="0"/>
              <a:t>The bark is black and finely cracked, and twigs are slender and covered with light brown felt-like hairs.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322DD9-F952-4B6C-A26F-20B1D2011EEC}"/>
              </a:ext>
            </a:extLst>
          </p:cNvPr>
          <p:cNvSpPr txBox="1"/>
          <p:nvPr/>
        </p:nvSpPr>
        <p:spPr>
          <a:xfrm>
            <a:off x="8151674" y="4427924"/>
            <a:ext cx="399784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Click here for a clue..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FD09655D-1329-43E8-947D-0C5AA81EFE46}"/>
              </a:ext>
            </a:extLst>
          </p:cNvPr>
          <p:cNvSpPr txBox="1">
            <a:spLocks/>
          </p:cNvSpPr>
          <p:nvPr/>
        </p:nvSpPr>
        <p:spPr>
          <a:xfrm>
            <a:off x="8109211" y="6160576"/>
            <a:ext cx="4082769" cy="639123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effectLst/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Click on the answer to submit </a:t>
            </a:r>
          </a:p>
        </p:txBody>
      </p:sp>
      <p:sp>
        <p:nvSpPr>
          <p:cNvPr id="18" name="Subtitle 12">
            <a:extLst>
              <a:ext uri="{FF2B5EF4-FFF2-40B4-BE49-F238E27FC236}">
                <a16:creationId xmlns:a16="http://schemas.microsoft.com/office/drawing/2014/main" id="{EF23AEF8-4C46-413E-ADCC-B246FFD9DD3F}"/>
              </a:ext>
            </a:extLst>
          </p:cNvPr>
          <p:cNvSpPr txBox="1">
            <a:spLocks/>
          </p:cNvSpPr>
          <p:nvPr/>
        </p:nvSpPr>
        <p:spPr>
          <a:xfrm>
            <a:off x="8109231" y="2520577"/>
            <a:ext cx="3511233" cy="4224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957C7"/>
              </a:buClr>
              <a:buSzPct val="92000"/>
              <a:buFont typeface="+mj-lt"/>
              <a:buAutoNum type="alphaLcParenR" startAt="2"/>
              <a:tabLst/>
              <a:defRPr/>
            </a:pPr>
            <a:r>
              <a:rPr kumimoji="0" lang="en-GB" sz="2000" b="0" i="0" u="none" strike="noStrike" kern="1200" cap="all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Cherry Laurel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09E065-24F4-43B2-A65D-252CBC0401BE}"/>
              </a:ext>
            </a:extLst>
          </p:cNvPr>
          <p:cNvSpPr txBox="1"/>
          <p:nvPr/>
        </p:nvSpPr>
        <p:spPr>
          <a:xfrm>
            <a:off x="10557970" y="1940359"/>
            <a:ext cx="1443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X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Try again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69810C0-2151-4C2B-8928-FD4E6B7ED457}"/>
              </a:ext>
            </a:extLst>
          </p:cNvPr>
          <p:cNvSpPr txBox="1"/>
          <p:nvPr/>
        </p:nvSpPr>
        <p:spPr>
          <a:xfrm>
            <a:off x="10557969" y="3047718"/>
            <a:ext cx="1443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X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 Try again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92FFFF2-C52B-491E-8FE0-B77C066B2A17}"/>
              </a:ext>
            </a:extLst>
          </p:cNvPr>
          <p:cNvSpPr txBox="1"/>
          <p:nvPr/>
        </p:nvSpPr>
        <p:spPr>
          <a:xfrm>
            <a:off x="10557970" y="2487037"/>
            <a:ext cx="1443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X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 Try again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30DB9C-FEDE-403A-B053-6BE63BA40C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52" t="1024" r="489" b="-1024"/>
          <a:stretch/>
        </p:blipFill>
        <p:spPr>
          <a:xfrm>
            <a:off x="0" y="0"/>
            <a:ext cx="8109190" cy="693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7289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5" grpId="0" animBg="1"/>
      <p:bldP spid="19" grpId="0"/>
      <p:bldP spid="20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7">
            <a:extLst>
              <a:ext uri="{FF2B5EF4-FFF2-40B4-BE49-F238E27FC236}">
                <a16:creationId xmlns:a16="http://schemas.microsoft.com/office/drawing/2014/main" id="{26B4480E-B7FF-4481-890E-043A69AE6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5" name="Rectangle 19">
            <a:extLst>
              <a:ext uri="{FF2B5EF4-FFF2-40B4-BE49-F238E27FC236}">
                <a16:creationId xmlns:a16="http://schemas.microsoft.com/office/drawing/2014/main" id="{64C13BAB-7C00-4D21-A857-E3D41C0A2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4797" y="1661699"/>
            <a:ext cx="3703320" cy="94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808573-179A-4B6A-B105-3F86E1E5C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Rectangle 21">
            <a:extLst>
              <a:ext uri="{FF2B5EF4-FFF2-40B4-BE49-F238E27FC236}">
                <a16:creationId xmlns:a16="http://schemas.microsoft.com/office/drawing/2014/main" id="{1F1FF39A-AC3C-4066-9D4C-519AA2281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5983" y="1812471"/>
            <a:ext cx="3702134" cy="3383831"/>
          </a:xfrm>
          <a:prstGeom prst="rect">
            <a:avLst/>
          </a:prstGeom>
          <a:solidFill>
            <a:schemeClr val="bg1">
              <a:alpha val="97000"/>
            </a:scheme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38F294-23AE-4C9E-91B3-62DE53C00B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89065" y="2324906"/>
            <a:ext cx="3403426" cy="1904810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GB" sz="2500" cap="none" dirty="0">
                <a:solidFill>
                  <a:schemeClr val="tx1"/>
                </a:solidFill>
              </a:rPr>
              <a:t>Children's Ministry Churchyard Quiz</a:t>
            </a:r>
            <a:br>
              <a:rPr lang="en-GB" sz="2500" dirty="0">
                <a:solidFill>
                  <a:schemeClr val="tx1"/>
                </a:solidFill>
              </a:rPr>
            </a:br>
            <a:br>
              <a:rPr lang="en-GB" sz="2500" dirty="0">
                <a:solidFill>
                  <a:schemeClr val="tx1"/>
                </a:solidFill>
              </a:rPr>
            </a:br>
            <a:r>
              <a:rPr lang="en-GB" sz="2500" dirty="0">
                <a:solidFill>
                  <a:schemeClr val="tx1"/>
                </a:solidFill>
              </a:rPr>
              <a:t>Jasper &amp; Jessica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306E07-10A5-4EEB-AF94-228409B3C2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84744" y="4285491"/>
            <a:ext cx="3403426" cy="738820"/>
          </a:xfrm>
        </p:spPr>
        <p:txBody>
          <a:bodyPr>
            <a:normAutofit/>
          </a:bodyPr>
          <a:lstStyle/>
          <a:p>
            <a:pPr algn="ctr"/>
            <a:r>
              <a:rPr lang="en-GB" sz="1600" dirty="0">
                <a:latin typeface="+mj-lt"/>
                <a:ea typeface="+mj-ea"/>
                <a:cs typeface="+mj-cs"/>
              </a:rPr>
              <a:t>Part 1</a:t>
            </a:r>
          </a:p>
        </p:txBody>
      </p:sp>
    </p:spTree>
    <p:extLst>
      <p:ext uri="{BB962C8B-B14F-4D97-AF65-F5344CB8AC3E}">
        <p14:creationId xmlns:p14="http://schemas.microsoft.com/office/powerpoint/2010/main" val="19100668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44">
            <a:extLst>
              <a:ext uri="{FF2B5EF4-FFF2-40B4-BE49-F238E27FC236}">
                <a16:creationId xmlns:a16="http://schemas.microsoft.com/office/drawing/2014/main" id="{3A852E5D-96B2-47B5-AB0F-426F231FB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8" y="457201"/>
            <a:ext cx="3703320" cy="5935131"/>
            <a:chOff x="438068" y="457201"/>
            <a:chExt cx="3703320" cy="5935131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BEA2C8A-CA20-494E-8DAA-985E842ED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41102"/>
              <a:ext cx="3702134" cy="5751230"/>
            </a:xfrm>
            <a:prstGeom prst="rect">
              <a:avLst/>
            </a:prstGeom>
            <a:solidFill>
              <a:srgbClr val="465359">
                <a:alpha val="97000"/>
              </a:srgb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6" name="Rectangle 46">
              <a:extLst>
                <a:ext uri="{FF2B5EF4-FFF2-40B4-BE49-F238E27FC236}">
                  <a16:creationId xmlns:a16="http://schemas.microsoft.com/office/drawing/2014/main" id="{DBAE429C-3A94-4C39-B88C-596F1E4C0A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1"/>
              <a:ext cx="3703320" cy="91440"/>
            </a:xfrm>
            <a:prstGeom prst="rect">
              <a:avLst/>
            </a:prstGeom>
            <a:solidFill>
              <a:srgbClr val="46535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9BEA2136-6130-48E0-B1F7-2AEAAC860F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572168" y="713372"/>
            <a:ext cx="1471283" cy="14712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5EE0F81-95D7-4C33-B577-754B09958019}"/>
              </a:ext>
            </a:extLst>
          </p:cNvPr>
          <p:cNvSpPr txBox="1"/>
          <p:nvPr/>
        </p:nvSpPr>
        <p:spPr>
          <a:xfrm>
            <a:off x="491035" y="2842822"/>
            <a:ext cx="3501912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dirty="0"/>
              <a:t>Holm oak is also known as 'holly oak’.</a:t>
            </a:r>
          </a:p>
          <a:p>
            <a:pPr lvl="0">
              <a:defRPr/>
            </a:pPr>
            <a:r>
              <a:rPr lang="en-GB" dirty="0"/>
              <a:t>Young leaves and leaves on young plants are spiny, like holly leaves, whereas older leaves and leaves on old plants have smooth edges.</a:t>
            </a:r>
          </a:p>
          <a:p>
            <a:pPr lvl="0">
              <a:defRPr/>
            </a:pPr>
            <a:endParaRPr lang="en-GB" dirty="0"/>
          </a:p>
          <a:p>
            <a:pPr lvl="0">
              <a:defRPr/>
            </a:pPr>
            <a:r>
              <a:rPr lang="en-GB" dirty="0"/>
              <a:t>The bark is black and finely cracked, and twigs are slender and covered with light brown felt-like hairs.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BB5D36-55A6-4D67-83A1-7A70B1249B36}"/>
              </a:ext>
            </a:extLst>
          </p:cNvPr>
          <p:cNvSpPr txBox="1"/>
          <p:nvPr/>
        </p:nvSpPr>
        <p:spPr>
          <a:xfrm>
            <a:off x="580880" y="2100011"/>
            <a:ext cx="3412067" cy="66486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Well done!!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196804-9180-435D-8981-C0FEB0C43471}"/>
              </a:ext>
            </a:extLst>
          </p:cNvPr>
          <p:cNvSpPr txBox="1"/>
          <p:nvPr/>
        </p:nvSpPr>
        <p:spPr>
          <a:xfrm>
            <a:off x="617760" y="5840437"/>
            <a:ext cx="3342751" cy="4096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Click            to continue</a:t>
            </a:r>
          </a:p>
        </p:txBody>
      </p:sp>
      <p:sp>
        <p:nvSpPr>
          <p:cNvPr id="13" name="Action Button: Go Forward or Next 1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7E058DDF-C02F-44AB-916C-3BAC19DEE1F8}"/>
              </a:ext>
            </a:extLst>
          </p:cNvPr>
          <p:cNvSpPr/>
          <p:nvPr/>
        </p:nvSpPr>
        <p:spPr>
          <a:xfrm>
            <a:off x="1417765" y="5844171"/>
            <a:ext cx="453973" cy="41286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2762FD-FABD-42BE-90B4-50ECA20A69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96"/>
          <a:stretch/>
        </p:blipFill>
        <p:spPr>
          <a:xfrm>
            <a:off x="4141924" y="641102"/>
            <a:ext cx="7612007" cy="57512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177B33-8CD0-4C53-BEC9-3A6386B2590E}"/>
              </a:ext>
            </a:extLst>
          </p:cNvPr>
          <p:cNvSpPr txBox="1"/>
          <p:nvPr/>
        </p:nvSpPr>
        <p:spPr>
          <a:xfrm>
            <a:off x="4319894" y="5840437"/>
            <a:ext cx="269838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Holm Oak </a:t>
            </a:r>
          </a:p>
        </p:txBody>
      </p:sp>
    </p:spTree>
    <p:extLst>
      <p:ext uri="{BB962C8B-B14F-4D97-AF65-F5344CB8AC3E}">
        <p14:creationId xmlns:p14="http://schemas.microsoft.com/office/powerpoint/2010/main" val="36949796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E08D4B6A-8113-4DFB-B82E-B60CAC8E0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B0D6E2-E17F-4C4D-9B5D-CC07F12D9D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9235" y="863696"/>
            <a:ext cx="3511233" cy="884958"/>
          </a:xfrm>
        </p:spPr>
        <p:txBody>
          <a:bodyPr anchor="t">
            <a:normAutofit fontScale="90000"/>
          </a:bodyPr>
          <a:lstStyle/>
          <a:p>
            <a:r>
              <a:rPr lang="en-GB" sz="2800" dirty="0">
                <a:solidFill>
                  <a:schemeClr val="tx1"/>
                </a:solidFill>
              </a:rPr>
              <a:t>Can you name this plant?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9235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Subtitle 12">
            <a:hlinkClick r:id="" action="ppaction://noaction"/>
            <a:extLst>
              <a:ext uri="{FF2B5EF4-FFF2-40B4-BE49-F238E27FC236}">
                <a16:creationId xmlns:a16="http://schemas.microsoft.com/office/drawing/2014/main" id="{5DF48F80-B37E-46AC-B2B6-3B259AEE27B8}"/>
              </a:ext>
            </a:extLst>
          </p:cNvPr>
          <p:cNvSpPr txBox="1">
            <a:spLocks/>
          </p:cNvSpPr>
          <p:nvPr/>
        </p:nvSpPr>
        <p:spPr>
          <a:xfrm>
            <a:off x="8109234" y="1790162"/>
            <a:ext cx="3511233" cy="62621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957C7"/>
              </a:buClr>
              <a:buSzPct val="92000"/>
              <a:buFont typeface="+mj-lt"/>
              <a:buAutoNum type="alphaLcParenR"/>
              <a:tabLst/>
              <a:defRPr/>
            </a:pPr>
            <a:r>
              <a:rPr kumimoji="0" lang="en-GB" sz="2000" b="0" i="0" u="none" strike="noStrike" kern="1200" cap="all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Cotoneaster Horizontalis</a:t>
            </a:r>
          </a:p>
        </p:txBody>
      </p:sp>
      <p:sp>
        <p:nvSpPr>
          <p:cNvPr id="28" name="Subtitle 12">
            <a:extLst>
              <a:ext uri="{FF2B5EF4-FFF2-40B4-BE49-F238E27FC236}">
                <a16:creationId xmlns:a16="http://schemas.microsoft.com/office/drawing/2014/main" id="{4C874775-EB74-4908-8E74-5343DECE7A47}"/>
              </a:ext>
            </a:extLst>
          </p:cNvPr>
          <p:cNvSpPr txBox="1">
            <a:spLocks/>
          </p:cNvSpPr>
          <p:nvPr/>
        </p:nvSpPr>
        <p:spPr>
          <a:xfrm>
            <a:off x="8109233" y="3124200"/>
            <a:ext cx="3511233" cy="4691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957C7"/>
              </a:buClr>
              <a:buSzPct val="92000"/>
              <a:buFont typeface="+mj-lt"/>
              <a:buAutoNum type="alphaLcParenR" startAt="2"/>
              <a:tabLst/>
              <a:defRPr/>
            </a:pPr>
            <a:r>
              <a:rPr kumimoji="0" lang="en-GB" sz="2000" b="0" i="0" u="none" strike="noStrike" kern="1200" cap="all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Firethorn</a:t>
            </a:r>
          </a:p>
        </p:txBody>
      </p:sp>
      <p:sp>
        <p:nvSpPr>
          <p:cNvPr id="30" name="Subtitle 12">
            <a:extLst>
              <a:ext uri="{FF2B5EF4-FFF2-40B4-BE49-F238E27FC236}">
                <a16:creationId xmlns:a16="http://schemas.microsoft.com/office/drawing/2014/main" id="{6725490B-D1F0-4CD4-BE36-E4825FEFA762}"/>
              </a:ext>
            </a:extLst>
          </p:cNvPr>
          <p:cNvSpPr txBox="1">
            <a:spLocks/>
          </p:cNvSpPr>
          <p:nvPr/>
        </p:nvSpPr>
        <p:spPr>
          <a:xfrm>
            <a:off x="8109232" y="3755029"/>
            <a:ext cx="3511233" cy="4691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957C7"/>
              </a:buClr>
              <a:buSzPct val="92000"/>
              <a:buFont typeface="+mj-lt"/>
              <a:buAutoNum type="alphaLcParenR" startAt="4"/>
              <a:tabLst/>
              <a:defRPr/>
            </a:pPr>
            <a:r>
              <a:rPr kumimoji="0" lang="en-GB" sz="2000" b="0" i="0" u="none" strike="noStrike" kern="1200" cap="all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Hawthorn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A7CDD0-3486-430C-BD4B-71EC3A6EA559}"/>
              </a:ext>
            </a:extLst>
          </p:cNvPr>
          <p:cNvSpPr txBox="1"/>
          <p:nvPr/>
        </p:nvSpPr>
        <p:spPr>
          <a:xfrm>
            <a:off x="8161063" y="4469432"/>
            <a:ext cx="3511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dirty="0"/>
              <a:t>Flowers: large pink or white five petalled flowers with a faint sweet smell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322DD9-F952-4B6C-A26F-20B1D2011EEC}"/>
              </a:ext>
            </a:extLst>
          </p:cNvPr>
          <p:cNvSpPr txBox="1"/>
          <p:nvPr/>
        </p:nvSpPr>
        <p:spPr>
          <a:xfrm>
            <a:off x="8151675" y="4445171"/>
            <a:ext cx="399784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Click here for a clue..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FD09655D-1329-43E8-947D-0C5AA81EFE46}"/>
              </a:ext>
            </a:extLst>
          </p:cNvPr>
          <p:cNvSpPr txBox="1">
            <a:spLocks/>
          </p:cNvSpPr>
          <p:nvPr/>
        </p:nvSpPr>
        <p:spPr>
          <a:xfrm>
            <a:off x="8109211" y="6160576"/>
            <a:ext cx="4082769" cy="639123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effectLst/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Click on the answer to submit </a:t>
            </a:r>
          </a:p>
        </p:txBody>
      </p:sp>
      <p:sp>
        <p:nvSpPr>
          <p:cNvPr id="18" name="Subtitle 12">
            <a:hlinkClick r:id="rId2" action="ppaction://hlinksldjump"/>
            <a:extLst>
              <a:ext uri="{FF2B5EF4-FFF2-40B4-BE49-F238E27FC236}">
                <a16:creationId xmlns:a16="http://schemas.microsoft.com/office/drawing/2014/main" id="{EF23AEF8-4C46-413E-ADCC-B246FFD9DD3F}"/>
              </a:ext>
            </a:extLst>
          </p:cNvPr>
          <p:cNvSpPr txBox="1">
            <a:spLocks/>
          </p:cNvSpPr>
          <p:nvPr/>
        </p:nvSpPr>
        <p:spPr>
          <a:xfrm>
            <a:off x="8109231" y="2520577"/>
            <a:ext cx="3511233" cy="4224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957C7"/>
              </a:buClr>
              <a:buSzPct val="92000"/>
              <a:buFont typeface="+mj-lt"/>
              <a:buAutoNum type="alphaLcParenR" startAt="2"/>
              <a:tabLst/>
              <a:defRPr/>
            </a:pPr>
            <a:r>
              <a:rPr kumimoji="0" lang="en-GB" sz="2000" b="0" i="0" u="none" strike="noStrike" kern="1200" cap="all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Dog Rose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09E065-24F4-43B2-A65D-252CBC0401BE}"/>
              </a:ext>
            </a:extLst>
          </p:cNvPr>
          <p:cNvSpPr txBox="1"/>
          <p:nvPr/>
        </p:nvSpPr>
        <p:spPr>
          <a:xfrm>
            <a:off x="10557970" y="1940359"/>
            <a:ext cx="1443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X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Try again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69810C0-2151-4C2B-8928-FD4E6B7ED457}"/>
              </a:ext>
            </a:extLst>
          </p:cNvPr>
          <p:cNvSpPr txBox="1"/>
          <p:nvPr/>
        </p:nvSpPr>
        <p:spPr>
          <a:xfrm>
            <a:off x="10557969" y="3047718"/>
            <a:ext cx="1443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X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 Try again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92FFFF2-C52B-491E-8FE0-B77C066B2A17}"/>
              </a:ext>
            </a:extLst>
          </p:cNvPr>
          <p:cNvSpPr txBox="1"/>
          <p:nvPr/>
        </p:nvSpPr>
        <p:spPr>
          <a:xfrm>
            <a:off x="10557969" y="3756181"/>
            <a:ext cx="1443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X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 Try again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EF892-31E4-4798-BAD9-6C41A7652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0238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0607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5" grpId="0" animBg="1"/>
      <p:bldP spid="19" grpId="0"/>
      <p:bldP spid="20" grpId="0"/>
      <p:bldP spid="2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44">
            <a:extLst>
              <a:ext uri="{FF2B5EF4-FFF2-40B4-BE49-F238E27FC236}">
                <a16:creationId xmlns:a16="http://schemas.microsoft.com/office/drawing/2014/main" id="{3A852E5D-96B2-47B5-AB0F-426F231FB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8" y="457201"/>
            <a:ext cx="3703320" cy="5935131"/>
            <a:chOff x="438068" y="457201"/>
            <a:chExt cx="3703320" cy="5935131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BEA2C8A-CA20-494E-8DAA-985E842ED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41102"/>
              <a:ext cx="3702134" cy="5751230"/>
            </a:xfrm>
            <a:prstGeom prst="rect">
              <a:avLst/>
            </a:prstGeom>
            <a:solidFill>
              <a:srgbClr val="465359">
                <a:alpha val="97000"/>
              </a:srgb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6" name="Rectangle 46">
              <a:extLst>
                <a:ext uri="{FF2B5EF4-FFF2-40B4-BE49-F238E27FC236}">
                  <a16:creationId xmlns:a16="http://schemas.microsoft.com/office/drawing/2014/main" id="{DBAE429C-3A94-4C39-B88C-596F1E4C0A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1"/>
              <a:ext cx="3703320" cy="91440"/>
            </a:xfrm>
            <a:prstGeom prst="rect">
              <a:avLst/>
            </a:prstGeom>
            <a:solidFill>
              <a:srgbClr val="46535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9BEA2136-6130-48E0-B1F7-2AEAAC860F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572168" y="713372"/>
            <a:ext cx="1471283" cy="14712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5EE0F81-95D7-4C33-B577-754B09958019}"/>
              </a:ext>
            </a:extLst>
          </p:cNvPr>
          <p:cNvSpPr txBox="1"/>
          <p:nvPr/>
        </p:nvSpPr>
        <p:spPr>
          <a:xfrm>
            <a:off x="491035" y="2842822"/>
            <a:ext cx="3501912" cy="25853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There are many species of wild rose found in the UK which are all very similar and difficult to identify.</a:t>
            </a:r>
          </a:p>
          <a:p>
            <a:endParaRPr lang="en-GB" dirty="0"/>
          </a:p>
          <a:p>
            <a:r>
              <a:rPr lang="en-GB" dirty="0"/>
              <a:t>Dog rose flowers are an important nectar source for insects.</a:t>
            </a:r>
          </a:p>
          <a:p>
            <a:r>
              <a:rPr lang="en-GB" dirty="0"/>
              <a:t>The fruits are a food source for birds such as blackbirds, redwings and waxwing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BB5D36-55A6-4D67-83A1-7A70B1249B36}"/>
              </a:ext>
            </a:extLst>
          </p:cNvPr>
          <p:cNvSpPr txBox="1"/>
          <p:nvPr/>
        </p:nvSpPr>
        <p:spPr>
          <a:xfrm>
            <a:off x="580880" y="2100011"/>
            <a:ext cx="3412067" cy="66486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Well done!!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196804-9180-435D-8981-C0FEB0C43471}"/>
              </a:ext>
            </a:extLst>
          </p:cNvPr>
          <p:cNvSpPr txBox="1"/>
          <p:nvPr/>
        </p:nvSpPr>
        <p:spPr>
          <a:xfrm>
            <a:off x="617760" y="5840437"/>
            <a:ext cx="3342751" cy="4096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Click            to continue</a:t>
            </a:r>
          </a:p>
        </p:txBody>
      </p:sp>
      <p:sp>
        <p:nvSpPr>
          <p:cNvPr id="13" name="Action Button: Go Forward or Next 1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7E058DDF-C02F-44AB-916C-3BAC19DEE1F8}"/>
              </a:ext>
            </a:extLst>
          </p:cNvPr>
          <p:cNvSpPr/>
          <p:nvPr/>
        </p:nvSpPr>
        <p:spPr>
          <a:xfrm>
            <a:off x="1417765" y="5844171"/>
            <a:ext cx="453973" cy="41286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D2F368-B126-4B2B-8491-AB6A30DB06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2429" y="624927"/>
            <a:ext cx="7566660" cy="57835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177B33-8CD0-4C53-BEC9-3A6386B2590E}"/>
              </a:ext>
            </a:extLst>
          </p:cNvPr>
          <p:cNvSpPr txBox="1"/>
          <p:nvPr/>
        </p:nvSpPr>
        <p:spPr>
          <a:xfrm>
            <a:off x="4561828" y="5840437"/>
            <a:ext cx="269838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Dog Rose</a:t>
            </a:r>
          </a:p>
        </p:txBody>
      </p:sp>
    </p:spTree>
    <p:extLst>
      <p:ext uri="{BB962C8B-B14F-4D97-AF65-F5344CB8AC3E}">
        <p14:creationId xmlns:p14="http://schemas.microsoft.com/office/powerpoint/2010/main" val="708482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E08D4B6A-8113-4DFB-B82E-B60CAC8E0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B0D6E2-E17F-4C4D-9B5D-CC07F12D9D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9235" y="863696"/>
            <a:ext cx="3511233" cy="884958"/>
          </a:xfrm>
        </p:spPr>
        <p:txBody>
          <a:bodyPr anchor="t">
            <a:normAutofit fontScale="90000"/>
          </a:bodyPr>
          <a:lstStyle/>
          <a:p>
            <a:r>
              <a:rPr lang="en-GB" sz="2800" dirty="0">
                <a:solidFill>
                  <a:schemeClr val="tx1"/>
                </a:solidFill>
              </a:rPr>
              <a:t>Can you name this plant?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9235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Subtitle 12">
            <a:hlinkClick r:id="" action="ppaction://noaction"/>
            <a:extLst>
              <a:ext uri="{FF2B5EF4-FFF2-40B4-BE49-F238E27FC236}">
                <a16:creationId xmlns:a16="http://schemas.microsoft.com/office/drawing/2014/main" id="{5DF48F80-B37E-46AC-B2B6-3B259AEE27B8}"/>
              </a:ext>
            </a:extLst>
          </p:cNvPr>
          <p:cNvSpPr txBox="1">
            <a:spLocks/>
          </p:cNvSpPr>
          <p:nvPr/>
        </p:nvSpPr>
        <p:spPr>
          <a:xfrm>
            <a:off x="8090689" y="1955882"/>
            <a:ext cx="3511233" cy="62621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957C7"/>
              </a:buClr>
              <a:buSzPct val="92000"/>
              <a:buFont typeface="+mj-lt"/>
              <a:buAutoNum type="alphaLcParenR"/>
              <a:tabLst/>
              <a:defRPr/>
            </a:pPr>
            <a:r>
              <a:rPr kumimoji="0" lang="en-GB" sz="2000" b="0" i="0" u="none" strike="noStrike" kern="1200" cap="all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Rose of Sharon</a:t>
            </a:r>
          </a:p>
        </p:txBody>
      </p:sp>
      <p:sp>
        <p:nvSpPr>
          <p:cNvPr id="28" name="Subtitle 12">
            <a:extLst>
              <a:ext uri="{FF2B5EF4-FFF2-40B4-BE49-F238E27FC236}">
                <a16:creationId xmlns:a16="http://schemas.microsoft.com/office/drawing/2014/main" id="{4C874775-EB74-4908-8E74-5343DECE7A47}"/>
              </a:ext>
            </a:extLst>
          </p:cNvPr>
          <p:cNvSpPr txBox="1">
            <a:spLocks/>
          </p:cNvSpPr>
          <p:nvPr/>
        </p:nvSpPr>
        <p:spPr>
          <a:xfrm>
            <a:off x="8109233" y="3124200"/>
            <a:ext cx="3511233" cy="4691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957C7"/>
              </a:buClr>
              <a:buSzPct val="92000"/>
              <a:buFont typeface="+mj-lt"/>
              <a:buAutoNum type="alphaLcParenR" startAt="2"/>
              <a:tabLst/>
              <a:defRPr/>
            </a:pPr>
            <a:r>
              <a:rPr kumimoji="0" lang="en-GB" sz="2000" b="0" i="0" u="none" strike="noStrike" kern="1200" cap="all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Wild Cherry</a:t>
            </a:r>
          </a:p>
        </p:txBody>
      </p:sp>
      <p:sp>
        <p:nvSpPr>
          <p:cNvPr id="30" name="Subtitle 12">
            <a:hlinkClick r:id="rId2" action="ppaction://hlinksldjump"/>
            <a:extLst>
              <a:ext uri="{FF2B5EF4-FFF2-40B4-BE49-F238E27FC236}">
                <a16:creationId xmlns:a16="http://schemas.microsoft.com/office/drawing/2014/main" id="{6725490B-D1F0-4CD4-BE36-E4825FEFA762}"/>
              </a:ext>
            </a:extLst>
          </p:cNvPr>
          <p:cNvSpPr txBox="1">
            <a:spLocks/>
          </p:cNvSpPr>
          <p:nvPr/>
        </p:nvSpPr>
        <p:spPr>
          <a:xfrm>
            <a:off x="8109232" y="3755029"/>
            <a:ext cx="3511233" cy="4691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957C7"/>
              </a:buClr>
              <a:buSzPct val="92000"/>
              <a:buFont typeface="+mj-lt"/>
              <a:buAutoNum type="alphaLcParenR" startAt="4"/>
              <a:tabLst/>
              <a:defRPr/>
            </a:pPr>
            <a:r>
              <a:rPr kumimoji="0" lang="en-GB" sz="2000" b="0" i="0" u="none" strike="noStrike" kern="1200" cap="all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Viburnum</a:t>
            </a:r>
            <a:r>
              <a:rPr kumimoji="0" lang="en-GB" sz="2000" b="0" i="0" u="none" strike="noStrike" kern="1200" cap="all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Tinus</a:t>
            </a:r>
            <a:endParaRPr kumimoji="0" lang="en-GB" sz="2000" b="0" i="0" u="none" strike="noStrike" kern="1200" cap="all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A7CDD0-3486-430C-BD4B-71EC3A6EA559}"/>
              </a:ext>
            </a:extLst>
          </p:cNvPr>
          <p:cNvSpPr txBox="1"/>
          <p:nvPr/>
        </p:nvSpPr>
        <p:spPr>
          <a:xfrm>
            <a:off x="8161063" y="4469432"/>
            <a:ext cx="3511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dirty="0"/>
              <a:t>A dense, evergreen shrub with dark and oval, glossy leaves. produces small pink &amp; white flowers in Spring.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322DD9-F952-4B6C-A26F-20B1D2011EEC}"/>
              </a:ext>
            </a:extLst>
          </p:cNvPr>
          <p:cNvSpPr txBox="1"/>
          <p:nvPr/>
        </p:nvSpPr>
        <p:spPr>
          <a:xfrm>
            <a:off x="8151674" y="4549969"/>
            <a:ext cx="399784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Click here for a clue..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FD09655D-1329-43E8-947D-0C5AA81EFE46}"/>
              </a:ext>
            </a:extLst>
          </p:cNvPr>
          <p:cNvSpPr txBox="1">
            <a:spLocks/>
          </p:cNvSpPr>
          <p:nvPr/>
        </p:nvSpPr>
        <p:spPr>
          <a:xfrm>
            <a:off x="8109211" y="6160576"/>
            <a:ext cx="4082769" cy="639123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effectLst/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Click on the answer to submit </a:t>
            </a:r>
          </a:p>
        </p:txBody>
      </p:sp>
      <p:sp>
        <p:nvSpPr>
          <p:cNvPr id="18" name="Subtitle 12">
            <a:extLst>
              <a:ext uri="{FF2B5EF4-FFF2-40B4-BE49-F238E27FC236}">
                <a16:creationId xmlns:a16="http://schemas.microsoft.com/office/drawing/2014/main" id="{EF23AEF8-4C46-413E-ADCC-B246FFD9DD3F}"/>
              </a:ext>
            </a:extLst>
          </p:cNvPr>
          <p:cNvSpPr txBox="1">
            <a:spLocks/>
          </p:cNvSpPr>
          <p:nvPr/>
        </p:nvSpPr>
        <p:spPr>
          <a:xfrm>
            <a:off x="8109231" y="2520577"/>
            <a:ext cx="3511233" cy="4224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957C7"/>
              </a:buClr>
              <a:buSzPct val="92000"/>
              <a:buFont typeface="+mj-lt"/>
              <a:buAutoNum type="alphaLcParenR" startAt="2"/>
              <a:tabLst/>
              <a:defRPr/>
            </a:pPr>
            <a:r>
              <a:rPr kumimoji="0" lang="en-GB" sz="2000" b="0" i="0" u="none" strike="noStrike" kern="1200" cap="all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Ash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09E065-24F4-43B2-A65D-252CBC0401BE}"/>
              </a:ext>
            </a:extLst>
          </p:cNvPr>
          <p:cNvSpPr txBox="1"/>
          <p:nvPr/>
        </p:nvSpPr>
        <p:spPr>
          <a:xfrm>
            <a:off x="10653440" y="1979652"/>
            <a:ext cx="1443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X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Try again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69810C0-2151-4C2B-8928-FD4E6B7ED457}"/>
              </a:ext>
            </a:extLst>
          </p:cNvPr>
          <p:cNvSpPr txBox="1"/>
          <p:nvPr/>
        </p:nvSpPr>
        <p:spPr>
          <a:xfrm>
            <a:off x="10653438" y="3044244"/>
            <a:ext cx="1443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X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 Try again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92FFFF2-C52B-491E-8FE0-B77C066B2A17}"/>
              </a:ext>
            </a:extLst>
          </p:cNvPr>
          <p:cNvSpPr txBox="1"/>
          <p:nvPr/>
        </p:nvSpPr>
        <p:spPr>
          <a:xfrm>
            <a:off x="10653439" y="2458539"/>
            <a:ext cx="1443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X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 Try again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FAB8FC-52F5-4249-ACBA-721FA68A22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034" y="0"/>
            <a:ext cx="80314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4422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5" grpId="0" animBg="1"/>
      <p:bldP spid="19" grpId="0"/>
      <p:bldP spid="20" grpId="0"/>
      <p:bldP spid="2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44">
            <a:extLst>
              <a:ext uri="{FF2B5EF4-FFF2-40B4-BE49-F238E27FC236}">
                <a16:creationId xmlns:a16="http://schemas.microsoft.com/office/drawing/2014/main" id="{3A852E5D-96B2-47B5-AB0F-426F231FB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8" y="457201"/>
            <a:ext cx="3703320" cy="5935131"/>
            <a:chOff x="438068" y="457201"/>
            <a:chExt cx="3703320" cy="5935131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BEA2C8A-CA20-494E-8DAA-985E842ED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41102"/>
              <a:ext cx="3702134" cy="5751230"/>
            </a:xfrm>
            <a:prstGeom prst="rect">
              <a:avLst/>
            </a:prstGeom>
            <a:solidFill>
              <a:srgbClr val="465359">
                <a:alpha val="97000"/>
              </a:srgb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6" name="Rectangle 46">
              <a:extLst>
                <a:ext uri="{FF2B5EF4-FFF2-40B4-BE49-F238E27FC236}">
                  <a16:creationId xmlns:a16="http://schemas.microsoft.com/office/drawing/2014/main" id="{DBAE429C-3A94-4C39-B88C-596F1E4C0A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1"/>
              <a:ext cx="3703320" cy="91440"/>
            </a:xfrm>
            <a:prstGeom prst="rect">
              <a:avLst/>
            </a:prstGeom>
            <a:solidFill>
              <a:srgbClr val="46535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9BEA2136-6130-48E0-B1F7-2AEAAC860F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572168" y="713372"/>
            <a:ext cx="1471283" cy="14712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5EE0F81-95D7-4C33-B577-754B09958019}"/>
              </a:ext>
            </a:extLst>
          </p:cNvPr>
          <p:cNvSpPr txBox="1"/>
          <p:nvPr/>
        </p:nvSpPr>
        <p:spPr>
          <a:xfrm>
            <a:off x="491035" y="2842822"/>
            <a:ext cx="3501912" cy="25853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en-GB" dirty="0"/>
              <a:t>Viburnums are evergreen or deciduous flowering shrubs or small trees and there are at least 150 different species.</a:t>
            </a:r>
          </a:p>
          <a:p>
            <a:pPr lvl="0"/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lvl="0"/>
            <a:r>
              <a:rPr lang="en-GB" dirty="0"/>
              <a:t>In the past, long stems of some species of viburnum have been used as shafts for arrows, and they are still commonly used by archers.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BB5D36-55A6-4D67-83A1-7A70B1249B36}"/>
              </a:ext>
            </a:extLst>
          </p:cNvPr>
          <p:cNvSpPr txBox="1"/>
          <p:nvPr/>
        </p:nvSpPr>
        <p:spPr>
          <a:xfrm>
            <a:off x="580880" y="2100011"/>
            <a:ext cx="3412067" cy="66486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Well done!!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196804-9180-435D-8981-C0FEB0C43471}"/>
              </a:ext>
            </a:extLst>
          </p:cNvPr>
          <p:cNvSpPr txBox="1"/>
          <p:nvPr/>
        </p:nvSpPr>
        <p:spPr>
          <a:xfrm>
            <a:off x="617760" y="5840437"/>
            <a:ext cx="3342751" cy="4096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Click            to continue</a:t>
            </a:r>
          </a:p>
        </p:txBody>
      </p:sp>
      <p:sp>
        <p:nvSpPr>
          <p:cNvPr id="13" name="Action Button: Go Forward or Next 1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7E058DDF-C02F-44AB-916C-3BAC19DEE1F8}"/>
              </a:ext>
            </a:extLst>
          </p:cNvPr>
          <p:cNvSpPr/>
          <p:nvPr/>
        </p:nvSpPr>
        <p:spPr>
          <a:xfrm>
            <a:off x="1417765" y="5844171"/>
            <a:ext cx="453973" cy="41286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C14D91-8FFC-4DAA-8012-0595347AF5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5759" y="641102"/>
            <a:ext cx="7673340" cy="57607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177B33-8CD0-4C53-BEC9-3A6386B2590E}"/>
              </a:ext>
            </a:extLst>
          </p:cNvPr>
          <p:cNvSpPr txBox="1"/>
          <p:nvPr/>
        </p:nvSpPr>
        <p:spPr>
          <a:xfrm>
            <a:off x="4283014" y="5840437"/>
            <a:ext cx="269838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Viburnum tinus</a:t>
            </a:r>
          </a:p>
        </p:txBody>
      </p:sp>
    </p:spTree>
    <p:extLst>
      <p:ext uri="{BB962C8B-B14F-4D97-AF65-F5344CB8AC3E}">
        <p14:creationId xmlns:p14="http://schemas.microsoft.com/office/powerpoint/2010/main" val="27834647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7">
            <a:extLst>
              <a:ext uri="{FF2B5EF4-FFF2-40B4-BE49-F238E27FC236}">
                <a16:creationId xmlns:a16="http://schemas.microsoft.com/office/drawing/2014/main" id="{26B4480E-B7FF-4481-890E-043A69AE6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763351-2182-4640-9695-8981F89B0C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960" b="1018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5" name="Rectangle 19">
            <a:extLst>
              <a:ext uri="{FF2B5EF4-FFF2-40B4-BE49-F238E27FC236}">
                <a16:creationId xmlns:a16="http://schemas.microsoft.com/office/drawing/2014/main" id="{64C13BAB-7C00-4D21-A857-E3D41C0A2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4797" y="1661699"/>
            <a:ext cx="3703320" cy="94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Rectangle 21">
            <a:extLst>
              <a:ext uri="{FF2B5EF4-FFF2-40B4-BE49-F238E27FC236}">
                <a16:creationId xmlns:a16="http://schemas.microsoft.com/office/drawing/2014/main" id="{1F1FF39A-AC3C-4066-9D4C-519AA2281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5983" y="1812471"/>
            <a:ext cx="3702134" cy="3383831"/>
          </a:xfrm>
          <a:prstGeom prst="rect">
            <a:avLst/>
          </a:prstGeom>
          <a:solidFill>
            <a:schemeClr val="bg1">
              <a:alpha val="97000"/>
            </a:scheme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38F294-23AE-4C9E-91B3-62DE53C00B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89065" y="2324906"/>
            <a:ext cx="3403426" cy="1588698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GB" sz="2500" cap="none" dirty="0">
                <a:solidFill>
                  <a:schemeClr val="tx1"/>
                </a:solidFill>
              </a:rPr>
              <a:t>Children's Ministry Churchyard Quiz</a:t>
            </a:r>
            <a:br>
              <a:rPr lang="en-GB" sz="2500" dirty="0">
                <a:solidFill>
                  <a:schemeClr val="tx1"/>
                </a:solidFill>
              </a:rPr>
            </a:br>
            <a:br>
              <a:rPr lang="en-GB" sz="2500" dirty="0">
                <a:solidFill>
                  <a:schemeClr val="tx1"/>
                </a:solidFill>
              </a:rPr>
            </a:br>
            <a:r>
              <a:rPr lang="en-GB" sz="2500" dirty="0">
                <a:solidFill>
                  <a:schemeClr val="tx1"/>
                </a:solidFill>
              </a:rPr>
              <a:t>Jasmine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306E07-10A5-4EEB-AF94-228409B3C2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89065" y="3945249"/>
            <a:ext cx="3403426" cy="738820"/>
          </a:xfrm>
        </p:spPr>
        <p:txBody>
          <a:bodyPr>
            <a:normAutofit/>
          </a:bodyPr>
          <a:lstStyle/>
          <a:p>
            <a:pPr algn="ctr"/>
            <a:r>
              <a:rPr lang="en-GB" sz="1600" dirty="0">
                <a:latin typeface="+mj-lt"/>
                <a:ea typeface="+mj-ea"/>
                <a:cs typeface="+mj-cs"/>
              </a:rPr>
              <a:t>Part 3</a:t>
            </a:r>
          </a:p>
        </p:txBody>
      </p:sp>
    </p:spTree>
    <p:extLst>
      <p:ext uri="{BB962C8B-B14F-4D97-AF65-F5344CB8AC3E}">
        <p14:creationId xmlns:p14="http://schemas.microsoft.com/office/powerpoint/2010/main" val="5680851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E08D4B6A-8113-4DFB-B82E-B60CAC8E0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B0D6E2-E17F-4C4D-9B5D-CC07F12D9D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9235" y="863696"/>
            <a:ext cx="3511233" cy="884958"/>
          </a:xfrm>
        </p:spPr>
        <p:txBody>
          <a:bodyPr anchor="t">
            <a:normAutofit fontScale="90000"/>
          </a:bodyPr>
          <a:lstStyle/>
          <a:p>
            <a:r>
              <a:rPr lang="en-GB" sz="2800" dirty="0">
                <a:solidFill>
                  <a:schemeClr val="tx1"/>
                </a:solidFill>
              </a:rPr>
              <a:t>Can you name this plant?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9235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Subtitle 12">
            <a:hlinkClick r:id="" action="ppaction://noaction"/>
            <a:extLst>
              <a:ext uri="{FF2B5EF4-FFF2-40B4-BE49-F238E27FC236}">
                <a16:creationId xmlns:a16="http://schemas.microsoft.com/office/drawing/2014/main" id="{5DF48F80-B37E-46AC-B2B6-3B259AEE27B8}"/>
              </a:ext>
            </a:extLst>
          </p:cNvPr>
          <p:cNvSpPr txBox="1">
            <a:spLocks/>
          </p:cNvSpPr>
          <p:nvPr/>
        </p:nvSpPr>
        <p:spPr>
          <a:xfrm>
            <a:off x="8090689" y="1955882"/>
            <a:ext cx="3511233" cy="62621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957C7"/>
              </a:buClr>
              <a:buSzPct val="92000"/>
              <a:buFont typeface="+mj-lt"/>
              <a:buAutoNum type="alphaLcParenR"/>
              <a:tabLst/>
              <a:defRPr/>
            </a:pPr>
            <a:r>
              <a:rPr kumimoji="0" lang="en-GB" sz="2000" b="0" i="0" u="none" strike="noStrike" kern="1200" cap="all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Mistletoe</a:t>
            </a:r>
          </a:p>
        </p:txBody>
      </p:sp>
      <p:sp>
        <p:nvSpPr>
          <p:cNvPr id="28" name="Subtitle 12">
            <a:extLst>
              <a:ext uri="{FF2B5EF4-FFF2-40B4-BE49-F238E27FC236}">
                <a16:creationId xmlns:a16="http://schemas.microsoft.com/office/drawing/2014/main" id="{4C874775-EB74-4908-8E74-5343DECE7A47}"/>
              </a:ext>
            </a:extLst>
          </p:cNvPr>
          <p:cNvSpPr txBox="1">
            <a:spLocks/>
          </p:cNvSpPr>
          <p:nvPr/>
        </p:nvSpPr>
        <p:spPr>
          <a:xfrm>
            <a:off x="8109233" y="3124200"/>
            <a:ext cx="3511233" cy="4691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957C7"/>
              </a:buClr>
              <a:buSzPct val="92000"/>
              <a:buFont typeface="+mj-lt"/>
              <a:buAutoNum type="alphaLcParenR" startAt="3"/>
              <a:tabLst/>
              <a:defRPr/>
            </a:pPr>
            <a:r>
              <a:rPr kumimoji="0" lang="en-GB" sz="2000" b="0" i="0" u="none" strike="noStrike" kern="1200" cap="all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cloudberry</a:t>
            </a:r>
          </a:p>
        </p:txBody>
      </p:sp>
      <p:sp>
        <p:nvSpPr>
          <p:cNvPr id="30" name="Subtitle 12">
            <a:hlinkClick r:id="rId2" action="ppaction://hlinksldjump"/>
            <a:extLst>
              <a:ext uri="{FF2B5EF4-FFF2-40B4-BE49-F238E27FC236}">
                <a16:creationId xmlns:a16="http://schemas.microsoft.com/office/drawing/2014/main" id="{6725490B-D1F0-4CD4-BE36-E4825FEFA762}"/>
              </a:ext>
            </a:extLst>
          </p:cNvPr>
          <p:cNvSpPr txBox="1">
            <a:spLocks/>
          </p:cNvSpPr>
          <p:nvPr/>
        </p:nvSpPr>
        <p:spPr>
          <a:xfrm>
            <a:off x="8109232" y="3755029"/>
            <a:ext cx="3988003" cy="7797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0" indent="-457200">
              <a:buClr>
                <a:srgbClr val="6957C7"/>
              </a:buClr>
              <a:buFont typeface="+mj-lt"/>
              <a:buAutoNum type="alphaLcParenR" startAt="4"/>
              <a:defRPr/>
            </a:pPr>
            <a:r>
              <a:rPr lang="en-GB" sz="2000" dirty="0">
                <a:solidFill>
                  <a:srgbClr val="00B0F0"/>
                </a:solidFill>
              </a:rPr>
              <a:t>Cotoneaster Horizontalis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A7CDD0-3486-430C-BD4B-71EC3A6EA559}"/>
              </a:ext>
            </a:extLst>
          </p:cNvPr>
          <p:cNvSpPr txBox="1"/>
          <p:nvPr/>
        </p:nvSpPr>
        <p:spPr>
          <a:xfrm>
            <a:off x="8347617" y="4746218"/>
            <a:ext cx="3511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dirty="0">
                <a:solidFill>
                  <a:srgbClr val="FFFFFF"/>
                </a:solidFill>
              </a:rPr>
              <a:t>Has glossy green leaves and bright red berries in Autumn and Winter (it's not Holly.)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322DD9-F952-4B6C-A26F-20B1D2011EEC}"/>
              </a:ext>
            </a:extLst>
          </p:cNvPr>
          <p:cNvSpPr txBox="1"/>
          <p:nvPr/>
        </p:nvSpPr>
        <p:spPr>
          <a:xfrm>
            <a:off x="8109211" y="4622178"/>
            <a:ext cx="399784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Click here for a clue..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FD09655D-1329-43E8-947D-0C5AA81EFE46}"/>
              </a:ext>
            </a:extLst>
          </p:cNvPr>
          <p:cNvSpPr txBox="1">
            <a:spLocks/>
          </p:cNvSpPr>
          <p:nvPr/>
        </p:nvSpPr>
        <p:spPr>
          <a:xfrm>
            <a:off x="8109211" y="6160576"/>
            <a:ext cx="4082769" cy="639123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effectLst/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Click on the answer to submit </a:t>
            </a:r>
          </a:p>
        </p:txBody>
      </p:sp>
      <p:sp>
        <p:nvSpPr>
          <p:cNvPr id="18" name="Subtitle 12">
            <a:extLst>
              <a:ext uri="{FF2B5EF4-FFF2-40B4-BE49-F238E27FC236}">
                <a16:creationId xmlns:a16="http://schemas.microsoft.com/office/drawing/2014/main" id="{EF23AEF8-4C46-413E-ADCC-B246FFD9DD3F}"/>
              </a:ext>
            </a:extLst>
          </p:cNvPr>
          <p:cNvSpPr txBox="1">
            <a:spLocks/>
          </p:cNvSpPr>
          <p:nvPr/>
        </p:nvSpPr>
        <p:spPr>
          <a:xfrm>
            <a:off x="8109231" y="2520577"/>
            <a:ext cx="3511233" cy="4224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957C7"/>
              </a:buClr>
              <a:buSzPct val="92000"/>
              <a:buFont typeface="+mj-lt"/>
              <a:buAutoNum type="alphaLcParenR" startAt="2"/>
              <a:tabLst/>
              <a:defRPr/>
            </a:pPr>
            <a:r>
              <a:rPr kumimoji="0" lang="en-GB" sz="2000" b="0" i="0" u="none" strike="noStrike" kern="1200" cap="all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English Holly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09E065-24F4-43B2-A65D-252CBC0401BE}"/>
              </a:ext>
            </a:extLst>
          </p:cNvPr>
          <p:cNvSpPr txBox="1"/>
          <p:nvPr/>
        </p:nvSpPr>
        <p:spPr>
          <a:xfrm>
            <a:off x="10653440" y="1979652"/>
            <a:ext cx="1443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X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Try again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69810C0-2151-4C2B-8928-FD4E6B7ED457}"/>
              </a:ext>
            </a:extLst>
          </p:cNvPr>
          <p:cNvSpPr txBox="1"/>
          <p:nvPr/>
        </p:nvSpPr>
        <p:spPr>
          <a:xfrm>
            <a:off x="10653438" y="3044244"/>
            <a:ext cx="1443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X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 Try again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92FFFF2-C52B-491E-8FE0-B77C066B2A17}"/>
              </a:ext>
            </a:extLst>
          </p:cNvPr>
          <p:cNvSpPr txBox="1"/>
          <p:nvPr/>
        </p:nvSpPr>
        <p:spPr>
          <a:xfrm>
            <a:off x="10653439" y="2458539"/>
            <a:ext cx="1443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X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 Try again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B576C8-9503-4B71-9362-B00E2BA05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1381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7657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5" grpId="0" animBg="1"/>
      <p:bldP spid="19" grpId="0"/>
      <p:bldP spid="20" grpId="0"/>
      <p:bldP spid="2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44">
            <a:extLst>
              <a:ext uri="{FF2B5EF4-FFF2-40B4-BE49-F238E27FC236}">
                <a16:creationId xmlns:a16="http://schemas.microsoft.com/office/drawing/2014/main" id="{3A852E5D-96B2-47B5-AB0F-426F231FB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8" y="457201"/>
            <a:ext cx="3703320" cy="5935131"/>
            <a:chOff x="438068" y="457201"/>
            <a:chExt cx="3703320" cy="5935131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BEA2C8A-CA20-494E-8DAA-985E842ED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41102"/>
              <a:ext cx="3702134" cy="5751230"/>
            </a:xfrm>
            <a:prstGeom prst="rect">
              <a:avLst/>
            </a:prstGeom>
            <a:solidFill>
              <a:srgbClr val="465359">
                <a:alpha val="97000"/>
              </a:srgb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6" name="Rectangle 46">
              <a:extLst>
                <a:ext uri="{FF2B5EF4-FFF2-40B4-BE49-F238E27FC236}">
                  <a16:creationId xmlns:a16="http://schemas.microsoft.com/office/drawing/2014/main" id="{DBAE429C-3A94-4C39-B88C-596F1E4C0A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1"/>
              <a:ext cx="3703320" cy="91440"/>
            </a:xfrm>
            <a:prstGeom prst="rect">
              <a:avLst/>
            </a:prstGeom>
            <a:solidFill>
              <a:srgbClr val="46535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9BEA2136-6130-48E0-B1F7-2AEAAC860F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572168" y="713372"/>
            <a:ext cx="1471283" cy="14712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5EE0F81-95D7-4C33-B577-754B09958019}"/>
              </a:ext>
            </a:extLst>
          </p:cNvPr>
          <p:cNvSpPr txBox="1"/>
          <p:nvPr/>
        </p:nvSpPr>
        <p:spPr>
          <a:xfrm>
            <a:off x="491035" y="2842822"/>
            <a:ext cx="3501912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en-GB" dirty="0">
                <a:solidFill>
                  <a:srgbClr val="FFFFFF"/>
                </a:solidFill>
              </a:rPr>
              <a:t>Has glossy green leaves and bright red berries in Autumn and Winter </a:t>
            </a:r>
          </a:p>
          <a:p>
            <a:pPr lvl="0"/>
            <a:endParaRPr lang="en-GB" dirty="0">
              <a:solidFill>
                <a:srgbClr val="FFFFFF"/>
              </a:solidFill>
            </a:endParaRPr>
          </a:p>
          <a:p>
            <a:pPr lvl="0"/>
            <a:r>
              <a:rPr lang="en-GB" dirty="0">
                <a:solidFill>
                  <a:srgbClr val="FFFFFF"/>
                </a:solidFill>
              </a:rPr>
              <a:t>The red berries are also called pomes.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BB5D36-55A6-4D67-83A1-7A70B1249B36}"/>
              </a:ext>
            </a:extLst>
          </p:cNvPr>
          <p:cNvSpPr txBox="1"/>
          <p:nvPr/>
        </p:nvSpPr>
        <p:spPr>
          <a:xfrm>
            <a:off x="580880" y="2100011"/>
            <a:ext cx="3412067" cy="66486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Well done!!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196804-9180-435D-8981-C0FEB0C43471}"/>
              </a:ext>
            </a:extLst>
          </p:cNvPr>
          <p:cNvSpPr txBox="1"/>
          <p:nvPr/>
        </p:nvSpPr>
        <p:spPr>
          <a:xfrm>
            <a:off x="617760" y="5840437"/>
            <a:ext cx="3342751" cy="4096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Click            to continue</a:t>
            </a:r>
          </a:p>
        </p:txBody>
      </p:sp>
      <p:sp>
        <p:nvSpPr>
          <p:cNvPr id="13" name="Action Button: Go Forward or Next 1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7E058DDF-C02F-44AB-916C-3BAC19DEE1F8}"/>
              </a:ext>
            </a:extLst>
          </p:cNvPr>
          <p:cNvSpPr/>
          <p:nvPr/>
        </p:nvSpPr>
        <p:spPr>
          <a:xfrm>
            <a:off x="1417765" y="5844171"/>
            <a:ext cx="453973" cy="41286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1AC9F5-96A8-404A-BAD8-81370B0288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896" r="4791" b="16014"/>
          <a:stretch/>
        </p:blipFill>
        <p:spPr>
          <a:xfrm>
            <a:off x="4135759" y="641102"/>
            <a:ext cx="7618173" cy="57596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177B33-8CD0-4C53-BEC9-3A6386B2590E}"/>
              </a:ext>
            </a:extLst>
          </p:cNvPr>
          <p:cNvSpPr txBox="1"/>
          <p:nvPr/>
        </p:nvSpPr>
        <p:spPr>
          <a:xfrm>
            <a:off x="4283014" y="5840437"/>
            <a:ext cx="269838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Cotoneaster Horizontalis</a:t>
            </a:r>
          </a:p>
        </p:txBody>
      </p:sp>
    </p:spTree>
    <p:extLst>
      <p:ext uri="{BB962C8B-B14F-4D97-AF65-F5344CB8AC3E}">
        <p14:creationId xmlns:p14="http://schemas.microsoft.com/office/powerpoint/2010/main" val="41806070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E08D4B6A-8113-4DFB-B82E-B60CAC8E0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B0D6E2-E17F-4C4D-9B5D-CC07F12D9D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9235" y="863696"/>
            <a:ext cx="3511233" cy="884958"/>
          </a:xfrm>
        </p:spPr>
        <p:txBody>
          <a:bodyPr anchor="t">
            <a:normAutofit fontScale="90000"/>
          </a:bodyPr>
          <a:lstStyle/>
          <a:p>
            <a:r>
              <a:rPr lang="en-GB" sz="2800" dirty="0">
                <a:solidFill>
                  <a:schemeClr val="tx1"/>
                </a:solidFill>
              </a:rPr>
              <a:t>Can you name this plant?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9235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Subtitle 12">
            <a:hlinkClick r:id="" action="ppaction://noaction"/>
            <a:extLst>
              <a:ext uri="{FF2B5EF4-FFF2-40B4-BE49-F238E27FC236}">
                <a16:creationId xmlns:a16="http://schemas.microsoft.com/office/drawing/2014/main" id="{5DF48F80-B37E-46AC-B2B6-3B259AEE27B8}"/>
              </a:ext>
            </a:extLst>
          </p:cNvPr>
          <p:cNvSpPr txBox="1">
            <a:spLocks/>
          </p:cNvSpPr>
          <p:nvPr/>
        </p:nvSpPr>
        <p:spPr>
          <a:xfrm>
            <a:off x="8109234" y="1790162"/>
            <a:ext cx="3511233" cy="62621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957C7"/>
              </a:buClr>
              <a:buSzPct val="92000"/>
              <a:buFont typeface="+mj-lt"/>
              <a:buAutoNum type="alphaLcParenR"/>
              <a:tabLst/>
              <a:defRPr/>
            </a:pPr>
            <a:r>
              <a:rPr kumimoji="0" lang="en-GB" sz="2000" b="0" i="0" u="none" strike="noStrike" kern="1200" cap="all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Lilac</a:t>
            </a:r>
          </a:p>
        </p:txBody>
      </p:sp>
      <p:sp>
        <p:nvSpPr>
          <p:cNvPr id="28" name="Subtitle 12">
            <a:extLst>
              <a:ext uri="{FF2B5EF4-FFF2-40B4-BE49-F238E27FC236}">
                <a16:creationId xmlns:a16="http://schemas.microsoft.com/office/drawing/2014/main" id="{4C874775-EB74-4908-8E74-5343DECE7A47}"/>
              </a:ext>
            </a:extLst>
          </p:cNvPr>
          <p:cNvSpPr txBox="1">
            <a:spLocks/>
          </p:cNvSpPr>
          <p:nvPr/>
        </p:nvSpPr>
        <p:spPr>
          <a:xfrm>
            <a:off x="8109233" y="3124200"/>
            <a:ext cx="3511233" cy="4691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957C7"/>
              </a:buClr>
              <a:buSzPct val="92000"/>
              <a:buFont typeface="+mj-lt"/>
              <a:buAutoNum type="alphaLcParenR" startAt="2"/>
              <a:tabLst/>
              <a:defRPr/>
            </a:pPr>
            <a:r>
              <a:rPr kumimoji="0" lang="en-GB" sz="2000" b="0" i="0" u="none" strike="noStrike" kern="1200" cap="all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Dog rose</a:t>
            </a:r>
          </a:p>
        </p:txBody>
      </p:sp>
      <p:sp>
        <p:nvSpPr>
          <p:cNvPr id="30" name="Subtitle 12">
            <a:extLst>
              <a:ext uri="{FF2B5EF4-FFF2-40B4-BE49-F238E27FC236}">
                <a16:creationId xmlns:a16="http://schemas.microsoft.com/office/drawing/2014/main" id="{6725490B-D1F0-4CD4-BE36-E4825FEFA762}"/>
              </a:ext>
            </a:extLst>
          </p:cNvPr>
          <p:cNvSpPr txBox="1">
            <a:spLocks/>
          </p:cNvSpPr>
          <p:nvPr/>
        </p:nvSpPr>
        <p:spPr>
          <a:xfrm>
            <a:off x="8109232" y="3755029"/>
            <a:ext cx="3511233" cy="4691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957C7"/>
              </a:buClr>
              <a:buSzPct val="92000"/>
              <a:buFont typeface="+mj-lt"/>
              <a:buAutoNum type="alphaLcParenR" startAt="4"/>
              <a:tabLst/>
              <a:defRPr/>
            </a:pPr>
            <a:r>
              <a:rPr kumimoji="0" lang="en-GB" sz="2000" b="0" i="0" u="none" strike="noStrike" kern="1200" cap="all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buddleia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A7CDD0-3486-430C-BD4B-71EC3A6EA559}"/>
              </a:ext>
            </a:extLst>
          </p:cNvPr>
          <p:cNvSpPr txBox="1"/>
          <p:nvPr/>
        </p:nvSpPr>
        <p:spPr>
          <a:xfrm>
            <a:off x="8161063" y="4469432"/>
            <a:ext cx="3511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dirty="0">
                <a:solidFill>
                  <a:srgbClr val="FFFFFF"/>
                </a:solidFill>
              </a:rPr>
              <a:t>A pink flowering plant and a member of the Mallow family.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322DD9-F952-4B6C-A26F-20B1D2011EEC}"/>
              </a:ext>
            </a:extLst>
          </p:cNvPr>
          <p:cNvSpPr txBox="1"/>
          <p:nvPr/>
        </p:nvSpPr>
        <p:spPr>
          <a:xfrm>
            <a:off x="8138721" y="4498896"/>
            <a:ext cx="399784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Click here for a clue..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FD09655D-1329-43E8-947D-0C5AA81EFE46}"/>
              </a:ext>
            </a:extLst>
          </p:cNvPr>
          <p:cNvSpPr txBox="1">
            <a:spLocks/>
          </p:cNvSpPr>
          <p:nvPr/>
        </p:nvSpPr>
        <p:spPr>
          <a:xfrm>
            <a:off x="8109211" y="6160576"/>
            <a:ext cx="4082769" cy="639123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effectLst/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Click on the answer to submit </a:t>
            </a:r>
          </a:p>
        </p:txBody>
      </p:sp>
      <p:sp>
        <p:nvSpPr>
          <p:cNvPr id="18" name="Subtitle 12">
            <a:hlinkClick r:id="rId2" action="ppaction://hlinksldjump"/>
            <a:extLst>
              <a:ext uri="{FF2B5EF4-FFF2-40B4-BE49-F238E27FC236}">
                <a16:creationId xmlns:a16="http://schemas.microsoft.com/office/drawing/2014/main" id="{EF23AEF8-4C46-413E-ADCC-B246FFD9DD3F}"/>
              </a:ext>
            </a:extLst>
          </p:cNvPr>
          <p:cNvSpPr txBox="1">
            <a:spLocks/>
          </p:cNvSpPr>
          <p:nvPr/>
        </p:nvSpPr>
        <p:spPr>
          <a:xfrm>
            <a:off x="8109231" y="2520577"/>
            <a:ext cx="3511233" cy="4224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957C7"/>
              </a:buClr>
              <a:buSzPct val="92000"/>
              <a:buFont typeface="+mj-lt"/>
              <a:buAutoNum type="alphaLcParenR" startAt="2"/>
              <a:tabLst/>
              <a:defRPr/>
            </a:pPr>
            <a:r>
              <a:rPr lang="en-GB" sz="2000" dirty="0">
                <a:solidFill>
                  <a:srgbClr val="00B0F0"/>
                </a:solidFill>
                <a:latin typeface="Gill Sans MT" panose="020B0502020104020203"/>
              </a:rPr>
              <a:t>Rose of </a:t>
            </a:r>
            <a:r>
              <a:rPr lang="en-GB" sz="2000" dirty="0" err="1">
                <a:solidFill>
                  <a:srgbClr val="00B0F0"/>
                </a:solidFill>
                <a:latin typeface="Gill Sans MT" panose="020B0502020104020203"/>
              </a:rPr>
              <a:t>sharon</a:t>
            </a:r>
            <a:endParaRPr kumimoji="0" lang="en-GB" sz="2000" b="0" i="0" u="none" strike="noStrike" kern="1200" cap="all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09E065-24F4-43B2-A65D-252CBC0401BE}"/>
              </a:ext>
            </a:extLst>
          </p:cNvPr>
          <p:cNvSpPr txBox="1"/>
          <p:nvPr/>
        </p:nvSpPr>
        <p:spPr>
          <a:xfrm>
            <a:off x="10557969" y="1748654"/>
            <a:ext cx="1443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X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Try again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69810C0-2151-4C2B-8928-FD4E6B7ED457}"/>
              </a:ext>
            </a:extLst>
          </p:cNvPr>
          <p:cNvSpPr txBox="1"/>
          <p:nvPr/>
        </p:nvSpPr>
        <p:spPr>
          <a:xfrm>
            <a:off x="10557969" y="3047718"/>
            <a:ext cx="1443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X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 Try again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92FFFF2-C52B-491E-8FE0-B77C066B2A17}"/>
              </a:ext>
            </a:extLst>
          </p:cNvPr>
          <p:cNvSpPr txBox="1"/>
          <p:nvPr/>
        </p:nvSpPr>
        <p:spPr>
          <a:xfrm>
            <a:off x="10557969" y="3756181"/>
            <a:ext cx="1443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X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 Try again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0B9849-8B9B-4020-B27A-44DA313FE3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84" y="0"/>
            <a:ext cx="80848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4531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5" grpId="0" animBg="1"/>
      <p:bldP spid="19" grpId="0"/>
      <p:bldP spid="20" grpId="0"/>
      <p:bldP spid="2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44">
            <a:extLst>
              <a:ext uri="{FF2B5EF4-FFF2-40B4-BE49-F238E27FC236}">
                <a16:creationId xmlns:a16="http://schemas.microsoft.com/office/drawing/2014/main" id="{3A852E5D-96B2-47B5-AB0F-426F231FB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8" y="457201"/>
            <a:ext cx="3703320" cy="5935131"/>
            <a:chOff x="438068" y="457201"/>
            <a:chExt cx="3703320" cy="5935131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BEA2C8A-CA20-494E-8DAA-985E842ED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41102"/>
              <a:ext cx="3702134" cy="5751230"/>
            </a:xfrm>
            <a:prstGeom prst="rect">
              <a:avLst/>
            </a:prstGeom>
            <a:solidFill>
              <a:srgbClr val="465359">
                <a:alpha val="97000"/>
              </a:srgb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6" name="Rectangle 46">
              <a:extLst>
                <a:ext uri="{FF2B5EF4-FFF2-40B4-BE49-F238E27FC236}">
                  <a16:creationId xmlns:a16="http://schemas.microsoft.com/office/drawing/2014/main" id="{DBAE429C-3A94-4C39-B88C-596F1E4C0A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1"/>
              <a:ext cx="3703320" cy="91440"/>
            </a:xfrm>
            <a:prstGeom prst="rect">
              <a:avLst/>
            </a:prstGeom>
            <a:solidFill>
              <a:srgbClr val="46535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9BEA2136-6130-48E0-B1F7-2AEAAC860F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572168" y="713372"/>
            <a:ext cx="1471283" cy="14712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5EE0F81-95D7-4C33-B577-754B09958019}"/>
              </a:ext>
            </a:extLst>
          </p:cNvPr>
          <p:cNvSpPr txBox="1"/>
          <p:nvPr/>
        </p:nvSpPr>
        <p:spPr>
          <a:xfrm>
            <a:off x="491035" y="2842822"/>
            <a:ext cx="3501912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en-GB" dirty="0">
                <a:solidFill>
                  <a:srgbClr val="FFFFFF"/>
                </a:solidFill>
              </a:rPr>
              <a:t>A pink flowering plant and a member of the Mallow family.</a:t>
            </a:r>
          </a:p>
          <a:p>
            <a:pPr lvl="0"/>
            <a:endParaRPr lang="en-GB" dirty="0">
              <a:solidFill>
                <a:srgbClr val="FFFFFF"/>
              </a:solidFill>
            </a:endParaRPr>
          </a:p>
          <a:p>
            <a:pPr lvl="0"/>
            <a:r>
              <a:rPr lang="en-GB" dirty="0">
                <a:solidFill>
                  <a:srgbClr val="FFFFFF"/>
                </a:solidFill>
              </a:rPr>
              <a:t>The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Rose of Sharon is not actually a rose!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BB5D36-55A6-4D67-83A1-7A70B1249B36}"/>
              </a:ext>
            </a:extLst>
          </p:cNvPr>
          <p:cNvSpPr txBox="1"/>
          <p:nvPr/>
        </p:nvSpPr>
        <p:spPr>
          <a:xfrm>
            <a:off x="580880" y="2100011"/>
            <a:ext cx="3412067" cy="66486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Well done!!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196804-9180-435D-8981-C0FEB0C43471}"/>
              </a:ext>
            </a:extLst>
          </p:cNvPr>
          <p:cNvSpPr txBox="1"/>
          <p:nvPr/>
        </p:nvSpPr>
        <p:spPr>
          <a:xfrm>
            <a:off x="617760" y="5840437"/>
            <a:ext cx="3342751" cy="4096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Click            to continue</a:t>
            </a:r>
          </a:p>
        </p:txBody>
      </p:sp>
      <p:sp>
        <p:nvSpPr>
          <p:cNvPr id="13" name="Action Button: Go Forward or Next 1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7E058DDF-C02F-44AB-916C-3BAC19DEE1F8}"/>
              </a:ext>
            </a:extLst>
          </p:cNvPr>
          <p:cNvSpPr/>
          <p:nvPr/>
        </p:nvSpPr>
        <p:spPr>
          <a:xfrm>
            <a:off x="1417765" y="5844171"/>
            <a:ext cx="453973" cy="41286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D11EC7-315E-4344-9449-A44237F7D6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2639" y="594447"/>
            <a:ext cx="7620000" cy="58445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177B33-8CD0-4C53-BEC9-3A6386B2590E}"/>
              </a:ext>
            </a:extLst>
          </p:cNvPr>
          <p:cNvSpPr txBox="1"/>
          <p:nvPr/>
        </p:nvSpPr>
        <p:spPr>
          <a:xfrm>
            <a:off x="4561828" y="5840437"/>
            <a:ext cx="269838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Rose of Sharon</a:t>
            </a:r>
          </a:p>
        </p:txBody>
      </p:sp>
    </p:spTree>
    <p:extLst>
      <p:ext uri="{BB962C8B-B14F-4D97-AF65-F5344CB8AC3E}">
        <p14:creationId xmlns:p14="http://schemas.microsoft.com/office/powerpoint/2010/main" val="27957471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E08D4B6A-8113-4DFB-B82E-B60CAC8E0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B0D6E2-E17F-4C4D-9B5D-CC07F12D9D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9235" y="863695"/>
            <a:ext cx="3511233" cy="1071951"/>
          </a:xfrm>
        </p:spPr>
        <p:txBody>
          <a:bodyPr anchor="t">
            <a:normAutofit/>
          </a:bodyPr>
          <a:lstStyle/>
          <a:p>
            <a:r>
              <a:rPr lang="en-GB" sz="2800" dirty="0">
                <a:solidFill>
                  <a:schemeClr val="tx1"/>
                </a:solidFill>
              </a:rPr>
              <a:t>Can you name this plant?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9235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Subtitle 12">
            <a:extLst>
              <a:ext uri="{FF2B5EF4-FFF2-40B4-BE49-F238E27FC236}">
                <a16:creationId xmlns:a16="http://schemas.microsoft.com/office/drawing/2014/main" id="{5DF48F80-B37E-46AC-B2B6-3B259AEE27B8}"/>
              </a:ext>
            </a:extLst>
          </p:cNvPr>
          <p:cNvSpPr txBox="1">
            <a:spLocks/>
          </p:cNvSpPr>
          <p:nvPr/>
        </p:nvSpPr>
        <p:spPr>
          <a:xfrm>
            <a:off x="8109234" y="1993947"/>
            <a:ext cx="3511233" cy="4224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LcParenR"/>
            </a:pPr>
            <a:r>
              <a:rPr lang="en-GB" sz="2000" dirty="0">
                <a:solidFill>
                  <a:srgbClr val="00B0F0"/>
                </a:solidFill>
              </a:rPr>
              <a:t>Maple</a:t>
            </a:r>
          </a:p>
        </p:txBody>
      </p:sp>
      <p:sp>
        <p:nvSpPr>
          <p:cNvPr id="28" name="Subtitle 12">
            <a:hlinkClick r:id="rId2" action="ppaction://hlinksldjump"/>
            <a:extLst>
              <a:ext uri="{FF2B5EF4-FFF2-40B4-BE49-F238E27FC236}">
                <a16:creationId xmlns:a16="http://schemas.microsoft.com/office/drawing/2014/main" id="{4C874775-EB74-4908-8E74-5343DECE7A47}"/>
              </a:ext>
            </a:extLst>
          </p:cNvPr>
          <p:cNvSpPr txBox="1">
            <a:spLocks/>
          </p:cNvSpPr>
          <p:nvPr/>
        </p:nvSpPr>
        <p:spPr>
          <a:xfrm>
            <a:off x="8109233" y="3124200"/>
            <a:ext cx="3511233" cy="4691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LcParenR" startAt="3"/>
            </a:pPr>
            <a:r>
              <a:rPr lang="en-GB" sz="2000" dirty="0">
                <a:solidFill>
                  <a:srgbClr val="00B0F0"/>
                </a:solidFill>
              </a:rPr>
              <a:t>Virginia Creeper</a:t>
            </a:r>
          </a:p>
        </p:txBody>
      </p:sp>
      <p:sp>
        <p:nvSpPr>
          <p:cNvPr id="30" name="Subtitle 12">
            <a:extLst>
              <a:ext uri="{FF2B5EF4-FFF2-40B4-BE49-F238E27FC236}">
                <a16:creationId xmlns:a16="http://schemas.microsoft.com/office/drawing/2014/main" id="{6725490B-D1F0-4CD4-BE36-E4825FEFA762}"/>
              </a:ext>
            </a:extLst>
          </p:cNvPr>
          <p:cNvSpPr txBox="1">
            <a:spLocks/>
          </p:cNvSpPr>
          <p:nvPr/>
        </p:nvSpPr>
        <p:spPr>
          <a:xfrm>
            <a:off x="8109232" y="3755029"/>
            <a:ext cx="3511233" cy="4691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LcParenR" startAt="4"/>
            </a:pPr>
            <a:r>
              <a:rPr lang="en-GB" sz="2000" dirty="0">
                <a:solidFill>
                  <a:srgbClr val="00B0F0"/>
                </a:solidFill>
              </a:rPr>
              <a:t>Horse Chestnut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FD09655D-1329-43E8-947D-0C5AA81EFE46}"/>
              </a:ext>
            </a:extLst>
          </p:cNvPr>
          <p:cNvSpPr txBox="1">
            <a:spLocks/>
          </p:cNvSpPr>
          <p:nvPr/>
        </p:nvSpPr>
        <p:spPr>
          <a:xfrm>
            <a:off x="7537705" y="6160576"/>
            <a:ext cx="4654275" cy="639123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effectLst/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GB" sz="1800" dirty="0">
                <a:solidFill>
                  <a:schemeClr val="tx1"/>
                </a:solidFill>
              </a:rPr>
              <a:t>Click on the answer to submit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A7CDD0-3486-430C-BD4B-71EC3A6EA559}"/>
              </a:ext>
            </a:extLst>
          </p:cNvPr>
          <p:cNvSpPr txBox="1"/>
          <p:nvPr/>
        </p:nvSpPr>
        <p:spPr>
          <a:xfrm>
            <a:off x="7988300" y="4483100"/>
            <a:ext cx="3511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This plant is sometimes known as five-leaved or five-finger ivy.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322DD9-F952-4B6C-A26F-20B1D2011EEC}"/>
              </a:ext>
            </a:extLst>
          </p:cNvPr>
          <p:cNvSpPr txBox="1"/>
          <p:nvPr/>
        </p:nvSpPr>
        <p:spPr>
          <a:xfrm>
            <a:off x="7797236" y="4413870"/>
            <a:ext cx="399784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Click here for a clue..</a:t>
            </a:r>
          </a:p>
          <a:p>
            <a:pPr algn="ctr"/>
            <a:endParaRPr lang="en-GB" dirty="0"/>
          </a:p>
          <a:p>
            <a:pPr algn="ctr"/>
            <a:endParaRPr lang="en-GB" dirty="0"/>
          </a:p>
        </p:txBody>
      </p:sp>
      <p:sp>
        <p:nvSpPr>
          <p:cNvPr id="34" name="Subtitle 12">
            <a:extLst>
              <a:ext uri="{FF2B5EF4-FFF2-40B4-BE49-F238E27FC236}">
                <a16:creationId xmlns:a16="http://schemas.microsoft.com/office/drawing/2014/main" id="{715C1247-5670-435B-8F00-82C4543A626E}"/>
              </a:ext>
            </a:extLst>
          </p:cNvPr>
          <p:cNvSpPr txBox="1">
            <a:spLocks/>
          </p:cNvSpPr>
          <p:nvPr/>
        </p:nvSpPr>
        <p:spPr>
          <a:xfrm>
            <a:off x="8109232" y="2554774"/>
            <a:ext cx="3511233" cy="4224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lphaLcParenR" startAt="2"/>
            </a:pPr>
            <a:r>
              <a:rPr lang="en-GB" sz="2000" dirty="0">
                <a:solidFill>
                  <a:srgbClr val="00B0F0"/>
                </a:solidFill>
              </a:rPr>
              <a:t>HOLMS OAK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C22EB18-5ADA-415B-96C5-4EDA3AE03F27}"/>
              </a:ext>
            </a:extLst>
          </p:cNvPr>
          <p:cNvSpPr txBox="1"/>
          <p:nvPr/>
        </p:nvSpPr>
        <p:spPr>
          <a:xfrm>
            <a:off x="10351282" y="1983085"/>
            <a:ext cx="1443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</a:t>
            </a:r>
            <a:r>
              <a:rPr lang="en-GB" sz="2400" b="1" dirty="0">
                <a:solidFill>
                  <a:srgbClr val="FF0000"/>
                </a:solidFill>
              </a:rPr>
              <a:t>X</a:t>
            </a:r>
            <a:r>
              <a:rPr lang="en-GB" dirty="0"/>
              <a:t>  Try again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10A7E35-8BB2-4C01-91B3-F48A259F13BB}"/>
              </a:ext>
            </a:extLst>
          </p:cNvPr>
          <p:cNvSpPr txBox="1"/>
          <p:nvPr/>
        </p:nvSpPr>
        <p:spPr>
          <a:xfrm>
            <a:off x="10351281" y="2490833"/>
            <a:ext cx="1443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</a:t>
            </a:r>
            <a:r>
              <a:rPr lang="en-GB" sz="2400" b="1" dirty="0">
                <a:solidFill>
                  <a:srgbClr val="FF0000"/>
                </a:solidFill>
              </a:rPr>
              <a:t>X</a:t>
            </a:r>
            <a:r>
              <a:rPr lang="en-GB" dirty="0"/>
              <a:t>  Try again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32E2CD1-90DB-4C1F-8C3D-31DA39FAD38B}"/>
              </a:ext>
            </a:extLst>
          </p:cNvPr>
          <p:cNvSpPr txBox="1"/>
          <p:nvPr/>
        </p:nvSpPr>
        <p:spPr>
          <a:xfrm>
            <a:off x="10748183" y="3720687"/>
            <a:ext cx="1443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</a:t>
            </a:r>
            <a:r>
              <a:rPr lang="en-GB" sz="2400" b="1" dirty="0">
                <a:solidFill>
                  <a:srgbClr val="FF0000"/>
                </a:solidFill>
              </a:rPr>
              <a:t>X</a:t>
            </a:r>
            <a:r>
              <a:rPr lang="en-GB" dirty="0"/>
              <a:t>  Try again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B64A9D-32D2-4DF7-A166-1584254CAD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3" y="0"/>
            <a:ext cx="75209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1490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5" grpId="0" animBg="1"/>
      <p:bldP spid="35" grpId="0"/>
      <p:bldP spid="36" grpId="0"/>
      <p:bldP spid="3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E08D4B6A-8113-4DFB-B82E-B60CAC8E0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B0D6E2-E17F-4C4D-9B5D-CC07F12D9D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9235" y="863696"/>
            <a:ext cx="3511233" cy="884958"/>
          </a:xfrm>
        </p:spPr>
        <p:txBody>
          <a:bodyPr anchor="t">
            <a:normAutofit fontScale="90000"/>
          </a:bodyPr>
          <a:lstStyle/>
          <a:p>
            <a:r>
              <a:rPr lang="en-GB" sz="2800" dirty="0">
                <a:solidFill>
                  <a:schemeClr val="tx1"/>
                </a:solidFill>
              </a:rPr>
              <a:t>Can you name this plant?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9235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Subtitle 12">
            <a:hlinkClick r:id="" action="ppaction://noaction"/>
            <a:extLst>
              <a:ext uri="{FF2B5EF4-FFF2-40B4-BE49-F238E27FC236}">
                <a16:creationId xmlns:a16="http://schemas.microsoft.com/office/drawing/2014/main" id="{5DF48F80-B37E-46AC-B2B6-3B259AEE27B8}"/>
              </a:ext>
            </a:extLst>
          </p:cNvPr>
          <p:cNvSpPr txBox="1">
            <a:spLocks/>
          </p:cNvSpPr>
          <p:nvPr/>
        </p:nvSpPr>
        <p:spPr>
          <a:xfrm>
            <a:off x="8090689" y="1955882"/>
            <a:ext cx="3511233" cy="62621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957C7"/>
              </a:buClr>
              <a:buSzPct val="92000"/>
              <a:buFont typeface="+mj-lt"/>
              <a:buAutoNum type="alphaLcParenR"/>
              <a:tabLst/>
              <a:defRPr/>
            </a:pPr>
            <a:r>
              <a:rPr kumimoji="0" lang="en-GB" sz="2000" b="0" i="0" u="none" strike="noStrike" kern="1200" cap="all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Lilac</a:t>
            </a:r>
          </a:p>
        </p:txBody>
      </p:sp>
      <p:sp>
        <p:nvSpPr>
          <p:cNvPr id="28" name="Subtitle 12">
            <a:extLst>
              <a:ext uri="{FF2B5EF4-FFF2-40B4-BE49-F238E27FC236}">
                <a16:creationId xmlns:a16="http://schemas.microsoft.com/office/drawing/2014/main" id="{4C874775-EB74-4908-8E74-5343DECE7A47}"/>
              </a:ext>
            </a:extLst>
          </p:cNvPr>
          <p:cNvSpPr txBox="1">
            <a:spLocks/>
          </p:cNvSpPr>
          <p:nvPr/>
        </p:nvSpPr>
        <p:spPr>
          <a:xfrm>
            <a:off x="8109233" y="3124200"/>
            <a:ext cx="3511233" cy="4691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957C7"/>
              </a:buClr>
              <a:buSzPct val="92000"/>
              <a:buFont typeface="+mj-lt"/>
              <a:buAutoNum type="alphaLcParenR" startAt="2"/>
              <a:tabLst/>
              <a:defRPr/>
            </a:pPr>
            <a:r>
              <a:rPr kumimoji="0" lang="en-GB" sz="2000" b="0" i="0" u="none" strike="noStrike" kern="1200" cap="all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Firethorn</a:t>
            </a:r>
          </a:p>
        </p:txBody>
      </p:sp>
      <p:sp>
        <p:nvSpPr>
          <p:cNvPr id="30" name="Subtitle 12">
            <a:hlinkClick r:id="rId2" action="ppaction://hlinksldjump"/>
            <a:extLst>
              <a:ext uri="{FF2B5EF4-FFF2-40B4-BE49-F238E27FC236}">
                <a16:creationId xmlns:a16="http://schemas.microsoft.com/office/drawing/2014/main" id="{6725490B-D1F0-4CD4-BE36-E4825FEFA762}"/>
              </a:ext>
            </a:extLst>
          </p:cNvPr>
          <p:cNvSpPr txBox="1">
            <a:spLocks/>
          </p:cNvSpPr>
          <p:nvPr/>
        </p:nvSpPr>
        <p:spPr>
          <a:xfrm>
            <a:off x="8109232" y="3755029"/>
            <a:ext cx="3988003" cy="7797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957C7"/>
              </a:buClr>
              <a:buSzPct val="92000"/>
              <a:buFont typeface="+mj-lt"/>
              <a:buAutoNum type="alphaLcParenR" startAt="4"/>
              <a:tabLst/>
              <a:defRPr/>
            </a:pPr>
            <a:r>
              <a:rPr kumimoji="0" lang="en-GB" sz="2000" b="0" i="0" u="none" strike="noStrike" kern="1200" cap="all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spirea</a:t>
            </a:r>
            <a:endParaRPr kumimoji="0" lang="en-GB" sz="2000" b="0" i="0" u="none" strike="noStrike" kern="1200" cap="all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A7CDD0-3486-430C-BD4B-71EC3A6EA559}"/>
              </a:ext>
            </a:extLst>
          </p:cNvPr>
          <p:cNvSpPr txBox="1"/>
          <p:nvPr/>
        </p:nvSpPr>
        <p:spPr>
          <a:xfrm>
            <a:off x="8347617" y="4746218"/>
            <a:ext cx="3511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Leaves are formed in spiralling patterns and colourful flowers are formed in large clusters. A deciduous plant.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322DD9-F952-4B6C-A26F-20B1D2011EEC}"/>
              </a:ext>
            </a:extLst>
          </p:cNvPr>
          <p:cNvSpPr txBox="1"/>
          <p:nvPr/>
        </p:nvSpPr>
        <p:spPr>
          <a:xfrm>
            <a:off x="8148576" y="4698631"/>
            <a:ext cx="399784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Click here for a clue..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FD09655D-1329-43E8-947D-0C5AA81EFE46}"/>
              </a:ext>
            </a:extLst>
          </p:cNvPr>
          <p:cNvSpPr txBox="1">
            <a:spLocks/>
          </p:cNvSpPr>
          <p:nvPr/>
        </p:nvSpPr>
        <p:spPr>
          <a:xfrm>
            <a:off x="8109211" y="6160576"/>
            <a:ext cx="4082769" cy="639123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effectLst/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Click on the answer to submit </a:t>
            </a:r>
          </a:p>
        </p:txBody>
      </p:sp>
      <p:sp>
        <p:nvSpPr>
          <p:cNvPr id="18" name="Subtitle 12">
            <a:extLst>
              <a:ext uri="{FF2B5EF4-FFF2-40B4-BE49-F238E27FC236}">
                <a16:creationId xmlns:a16="http://schemas.microsoft.com/office/drawing/2014/main" id="{EF23AEF8-4C46-413E-ADCC-B246FFD9DD3F}"/>
              </a:ext>
            </a:extLst>
          </p:cNvPr>
          <p:cNvSpPr txBox="1">
            <a:spLocks/>
          </p:cNvSpPr>
          <p:nvPr/>
        </p:nvSpPr>
        <p:spPr>
          <a:xfrm>
            <a:off x="8109231" y="2520577"/>
            <a:ext cx="3511233" cy="4224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957C7"/>
              </a:buClr>
              <a:buSzPct val="92000"/>
              <a:buFont typeface="+mj-lt"/>
              <a:buAutoNum type="alphaLcParenR" startAt="2"/>
              <a:tabLst/>
              <a:defRPr/>
            </a:pPr>
            <a:r>
              <a:rPr kumimoji="0" lang="en-GB" sz="2000" b="0" i="0" u="none" strike="noStrike" kern="1200" cap="all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Bramble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09E065-24F4-43B2-A65D-252CBC0401BE}"/>
              </a:ext>
            </a:extLst>
          </p:cNvPr>
          <p:cNvSpPr txBox="1"/>
          <p:nvPr/>
        </p:nvSpPr>
        <p:spPr>
          <a:xfrm>
            <a:off x="10653440" y="1979652"/>
            <a:ext cx="1443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X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Try again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69810C0-2151-4C2B-8928-FD4E6B7ED457}"/>
              </a:ext>
            </a:extLst>
          </p:cNvPr>
          <p:cNvSpPr txBox="1"/>
          <p:nvPr/>
        </p:nvSpPr>
        <p:spPr>
          <a:xfrm>
            <a:off x="10653438" y="3044244"/>
            <a:ext cx="1443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X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 Try again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92FFFF2-C52B-491E-8FE0-B77C066B2A17}"/>
              </a:ext>
            </a:extLst>
          </p:cNvPr>
          <p:cNvSpPr txBox="1"/>
          <p:nvPr/>
        </p:nvSpPr>
        <p:spPr>
          <a:xfrm>
            <a:off x="10653439" y="2458539"/>
            <a:ext cx="1443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X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 Try again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506BDF-BAE5-46A4-BE13-02A03CF91D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306" y="0"/>
            <a:ext cx="8115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9169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5" grpId="0" animBg="1"/>
      <p:bldP spid="19" grpId="0"/>
      <p:bldP spid="20" grpId="0"/>
      <p:bldP spid="2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44">
            <a:extLst>
              <a:ext uri="{FF2B5EF4-FFF2-40B4-BE49-F238E27FC236}">
                <a16:creationId xmlns:a16="http://schemas.microsoft.com/office/drawing/2014/main" id="{3A852E5D-96B2-47B5-AB0F-426F231FB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8" y="457201"/>
            <a:ext cx="3703320" cy="5935131"/>
            <a:chOff x="438068" y="457201"/>
            <a:chExt cx="3703320" cy="5935131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BEA2C8A-CA20-494E-8DAA-985E842ED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41102"/>
              <a:ext cx="3702134" cy="5751230"/>
            </a:xfrm>
            <a:prstGeom prst="rect">
              <a:avLst/>
            </a:prstGeom>
            <a:solidFill>
              <a:srgbClr val="465359">
                <a:alpha val="97000"/>
              </a:srgb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6" name="Rectangle 46">
              <a:extLst>
                <a:ext uri="{FF2B5EF4-FFF2-40B4-BE49-F238E27FC236}">
                  <a16:creationId xmlns:a16="http://schemas.microsoft.com/office/drawing/2014/main" id="{DBAE429C-3A94-4C39-B88C-596F1E4C0A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1"/>
              <a:ext cx="3703320" cy="91440"/>
            </a:xfrm>
            <a:prstGeom prst="rect">
              <a:avLst/>
            </a:prstGeom>
            <a:solidFill>
              <a:srgbClr val="46535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9BEA2136-6130-48E0-B1F7-2AEAAC860F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572168" y="713372"/>
            <a:ext cx="1471283" cy="14712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5EE0F81-95D7-4C33-B577-754B09958019}"/>
              </a:ext>
            </a:extLst>
          </p:cNvPr>
          <p:cNvSpPr txBox="1"/>
          <p:nvPr/>
        </p:nvSpPr>
        <p:spPr>
          <a:xfrm>
            <a:off x="491035" y="2842822"/>
            <a:ext cx="3501912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Some flower in Summer, and some flower in Spring.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lvl="0">
              <a:defRPr/>
            </a:pPr>
            <a:r>
              <a:rPr lang="en-GB" dirty="0">
                <a:solidFill>
                  <a:srgbClr val="FFFFFF"/>
                </a:solidFill>
              </a:rPr>
              <a:t>Leaves are formed in spiralling patterns and colourful flowers are formed in large clusters.  </a:t>
            </a:r>
          </a:p>
          <a:p>
            <a:pPr lvl="0">
              <a:defRPr/>
            </a:pPr>
            <a:endParaRPr lang="en-GB" dirty="0">
              <a:solidFill>
                <a:srgbClr val="FFFFFF"/>
              </a:solidFill>
            </a:endParaRPr>
          </a:p>
          <a:p>
            <a:pPr lvl="0">
              <a:defRPr/>
            </a:pPr>
            <a:r>
              <a:rPr lang="en-GB" dirty="0">
                <a:solidFill>
                  <a:srgbClr val="FFFFFF"/>
                </a:solidFill>
              </a:rPr>
              <a:t>A deciduous plant.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BB5D36-55A6-4D67-83A1-7A70B1249B36}"/>
              </a:ext>
            </a:extLst>
          </p:cNvPr>
          <p:cNvSpPr txBox="1"/>
          <p:nvPr/>
        </p:nvSpPr>
        <p:spPr>
          <a:xfrm>
            <a:off x="580880" y="2100011"/>
            <a:ext cx="3412067" cy="66486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Well done!!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196804-9180-435D-8981-C0FEB0C43471}"/>
              </a:ext>
            </a:extLst>
          </p:cNvPr>
          <p:cNvSpPr txBox="1"/>
          <p:nvPr/>
        </p:nvSpPr>
        <p:spPr>
          <a:xfrm>
            <a:off x="617760" y="5840437"/>
            <a:ext cx="3342751" cy="4096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Click            to continue</a:t>
            </a:r>
          </a:p>
        </p:txBody>
      </p:sp>
      <p:sp>
        <p:nvSpPr>
          <p:cNvPr id="13" name="Action Button: Go Forward or Next 1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7E058DDF-C02F-44AB-916C-3BAC19DEE1F8}"/>
              </a:ext>
            </a:extLst>
          </p:cNvPr>
          <p:cNvSpPr/>
          <p:nvPr/>
        </p:nvSpPr>
        <p:spPr>
          <a:xfrm>
            <a:off x="1417765" y="5844171"/>
            <a:ext cx="453973" cy="41286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177B33-8CD0-4C53-BEC9-3A6386B2590E}"/>
              </a:ext>
            </a:extLst>
          </p:cNvPr>
          <p:cNvSpPr txBox="1"/>
          <p:nvPr/>
        </p:nvSpPr>
        <p:spPr>
          <a:xfrm>
            <a:off x="4283014" y="5840437"/>
            <a:ext cx="269838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Spirea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5FA92F-7FC6-45E8-A292-AB734EBFCC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5759" y="648231"/>
            <a:ext cx="7650480" cy="57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1577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E08D4B6A-8113-4DFB-B82E-B60CAC8E0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B0D6E2-E17F-4C4D-9B5D-CC07F12D9D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9235" y="863695"/>
            <a:ext cx="3511233" cy="2260505"/>
          </a:xfrm>
        </p:spPr>
        <p:txBody>
          <a:bodyPr anchor="t">
            <a:normAutofit/>
          </a:bodyPr>
          <a:lstStyle/>
          <a:p>
            <a:r>
              <a:rPr lang="en-GB" sz="2800" dirty="0">
                <a:solidFill>
                  <a:schemeClr val="tx1"/>
                </a:solidFill>
              </a:rPr>
              <a:t>Can you name this plant?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9235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Subtitle 12">
            <a:hlinkClick r:id="" action="ppaction://noaction"/>
            <a:extLst>
              <a:ext uri="{FF2B5EF4-FFF2-40B4-BE49-F238E27FC236}">
                <a16:creationId xmlns:a16="http://schemas.microsoft.com/office/drawing/2014/main" id="{5DF48F80-B37E-46AC-B2B6-3B259AEE27B8}"/>
              </a:ext>
            </a:extLst>
          </p:cNvPr>
          <p:cNvSpPr txBox="1">
            <a:spLocks/>
          </p:cNvSpPr>
          <p:nvPr/>
        </p:nvSpPr>
        <p:spPr>
          <a:xfrm>
            <a:off x="8109234" y="1993947"/>
            <a:ext cx="3511233" cy="4224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957C7"/>
              </a:buClr>
              <a:buSzPct val="92000"/>
              <a:buFont typeface="+mj-lt"/>
              <a:buAutoNum type="alphaLcParenR"/>
              <a:tabLst/>
              <a:defRPr/>
            </a:pPr>
            <a:r>
              <a:rPr kumimoji="0" lang="en-GB" sz="2000" b="0" i="0" u="none" strike="noStrike" kern="1200" cap="all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English Elm</a:t>
            </a:r>
          </a:p>
        </p:txBody>
      </p:sp>
      <p:sp>
        <p:nvSpPr>
          <p:cNvPr id="28" name="Subtitle 12">
            <a:hlinkClick r:id="rId2" action="ppaction://hlinksldjump"/>
            <a:extLst>
              <a:ext uri="{FF2B5EF4-FFF2-40B4-BE49-F238E27FC236}">
                <a16:creationId xmlns:a16="http://schemas.microsoft.com/office/drawing/2014/main" id="{4C874775-EB74-4908-8E74-5343DECE7A47}"/>
              </a:ext>
            </a:extLst>
          </p:cNvPr>
          <p:cNvSpPr txBox="1">
            <a:spLocks/>
          </p:cNvSpPr>
          <p:nvPr/>
        </p:nvSpPr>
        <p:spPr>
          <a:xfrm>
            <a:off x="8109233" y="3124200"/>
            <a:ext cx="3511233" cy="4691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957C7"/>
              </a:buClr>
              <a:buSzPct val="92000"/>
              <a:buFont typeface="+mj-lt"/>
              <a:buAutoNum type="alphaLcParenR" startAt="2"/>
              <a:tabLst/>
              <a:defRPr/>
            </a:pPr>
            <a:r>
              <a:rPr kumimoji="0" lang="en-GB" sz="2000" b="0" i="0" u="none" strike="noStrike" kern="1200" cap="all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Elder</a:t>
            </a:r>
          </a:p>
        </p:txBody>
      </p:sp>
      <p:sp>
        <p:nvSpPr>
          <p:cNvPr id="30" name="Subtitle 12">
            <a:hlinkClick r:id="" action="ppaction://noaction"/>
            <a:extLst>
              <a:ext uri="{FF2B5EF4-FFF2-40B4-BE49-F238E27FC236}">
                <a16:creationId xmlns:a16="http://schemas.microsoft.com/office/drawing/2014/main" id="{6725490B-D1F0-4CD4-BE36-E4825FEFA762}"/>
              </a:ext>
            </a:extLst>
          </p:cNvPr>
          <p:cNvSpPr txBox="1">
            <a:spLocks/>
          </p:cNvSpPr>
          <p:nvPr/>
        </p:nvSpPr>
        <p:spPr>
          <a:xfrm>
            <a:off x="8109232" y="3755029"/>
            <a:ext cx="3511233" cy="4691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957C7"/>
              </a:buClr>
              <a:buSzPct val="92000"/>
              <a:buFont typeface="+mj-lt"/>
              <a:buAutoNum type="alphaLcParenR" startAt="4"/>
              <a:tabLst/>
              <a:defRPr/>
            </a:pPr>
            <a:r>
              <a:rPr kumimoji="0" lang="en-GB" sz="2000" b="0" i="0" u="none" strike="noStrike" kern="1200" cap="all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Hazel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A7CDD0-3486-430C-BD4B-71EC3A6EA559}"/>
              </a:ext>
            </a:extLst>
          </p:cNvPr>
          <p:cNvSpPr txBox="1"/>
          <p:nvPr/>
        </p:nvSpPr>
        <p:spPr>
          <a:xfrm>
            <a:off x="8161063" y="4469432"/>
            <a:ext cx="3511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 </a:t>
            </a:r>
            <a:r>
              <a:rPr lang="en-GB" dirty="0">
                <a:solidFill>
                  <a:srgbClr val="FFFFFF"/>
                </a:solidFill>
              </a:rPr>
              <a:t>The highly scented flowers of this tree are often used to make wine, cordial or tea.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322DD9-F952-4B6C-A26F-20B1D2011EEC}"/>
              </a:ext>
            </a:extLst>
          </p:cNvPr>
          <p:cNvSpPr txBox="1"/>
          <p:nvPr/>
        </p:nvSpPr>
        <p:spPr>
          <a:xfrm>
            <a:off x="8017226" y="4517982"/>
            <a:ext cx="399784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Click here for a clue..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FD09655D-1329-43E8-947D-0C5AA81EFE46}"/>
              </a:ext>
            </a:extLst>
          </p:cNvPr>
          <p:cNvSpPr txBox="1">
            <a:spLocks/>
          </p:cNvSpPr>
          <p:nvPr/>
        </p:nvSpPr>
        <p:spPr>
          <a:xfrm>
            <a:off x="8109211" y="6160576"/>
            <a:ext cx="4082769" cy="639123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effectLst/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Click on the answer to submit </a:t>
            </a:r>
          </a:p>
        </p:txBody>
      </p:sp>
      <p:sp>
        <p:nvSpPr>
          <p:cNvPr id="18" name="Subtitle 12">
            <a:hlinkClick r:id="" action="ppaction://noaction"/>
            <a:extLst>
              <a:ext uri="{FF2B5EF4-FFF2-40B4-BE49-F238E27FC236}">
                <a16:creationId xmlns:a16="http://schemas.microsoft.com/office/drawing/2014/main" id="{EF23AEF8-4C46-413E-ADCC-B246FFD9DD3F}"/>
              </a:ext>
            </a:extLst>
          </p:cNvPr>
          <p:cNvSpPr txBox="1">
            <a:spLocks/>
          </p:cNvSpPr>
          <p:nvPr/>
        </p:nvSpPr>
        <p:spPr>
          <a:xfrm>
            <a:off x="8109231" y="2520577"/>
            <a:ext cx="3511233" cy="4224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957C7"/>
              </a:buClr>
              <a:buSzPct val="92000"/>
              <a:buFont typeface="+mj-lt"/>
              <a:buAutoNum type="alphaLcParenR" startAt="2"/>
              <a:tabLst/>
              <a:defRPr/>
            </a:pPr>
            <a:r>
              <a:rPr kumimoji="0" lang="en-GB" sz="2000" b="0" i="0" u="none" strike="noStrike" kern="1200" cap="all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alder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09E065-24F4-43B2-A65D-252CBC0401BE}"/>
              </a:ext>
            </a:extLst>
          </p:cNvPr>
          <p:cNvSpPr txBox="1"/>
          <p:nvPr/>
        </p:nvSpPr>
        <p:spPr>
          <a:xfrm>
            <a:off x="10351282" y="1901384"/>
            <a:ext cx="1443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X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 Try again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69810C0-2151-4C2B-8928-FD4E6B7ED457}"/>
              </a:ext>
            </a:extLst>
          </p:cNvPr>
          <p:cNvSpPr txBox="1"/>
          <p:nvPr/>
        </p:nvSpPr>
        <p:spPr>
          <a:xfrm>
            <a:off x="10331939" y="3676736"/>
            <a:ext cx="1443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X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 Try again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92FFFF2-C52B-491E-8FE0-B77C066B2A17}"/>
              </a:ext>
            </a:extLst>
          </p:cNvPr>
          <p:cNvSpPr txBox="1"/>
          <p:nvPr/>
        </p:nvSpPr>
        <p:spPr>
          <a:xfrm>
            <a:off x="10351282" y="2511035"/>
            <a:ext cx="1443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X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 Try again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B7976D-5B64-4496-98AD-229DDAFE6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91" y="0"/>
            <a:ext cx="80834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2945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5" grpId="0" animBg="1"/>
      <p:bldP spid="19" grpId="0"/>
      <p:bldP spid="20" grpId="0"/>
      <p:bldP spid="2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44">
            <a:extLst>
              <a:ext uri="{FF2B5EF4-FFF2-40B4-BE49-F238E27FC236}">
                <a16:creationId xmlns:a16="http://schemas.microsoft.com/office/drawing/2014/main" id="{3A852E5D-96B2-47B5-AB0F-426F231FB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8" y="457201"/>
            <a:ext cx="3703320" cy="5935131"/>
            <a:chOff x="438068" y="457201"/>
            <a:chExt cx="3703320" cy="5935131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BEA2C8A-CA20-494E-8DAA-985E842ED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41102"/>
              <a:ext cx="3702134" cy="5751230"/>
            </a:xfrm>
            <a:prstGeom prst="rect">
              <a:avLst/>
            </a:prstGeom>
            <a:solidFill>
              <a:srgbClr val="465359">
                <a:alpha val="97000"/>
              </a:srgb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6" name="Rectangle 46">
              <a:extLst>
                <a:ext uri="{FF2B5EF4-FFF2-40B4-BE49-F238E27FC236}">
                  <a16:creationId xmlns:a16="http://schemas.microsoft.com/office/drawing/2014/main" id="{DBAE429C-3A94-4C39-B88C-596F1E4C0A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1"/>
              <a:ext cx="3703320" cy="91440"/>
            </a:xfrm>
            <a:prstGeom prst="rect">
              <a:avLst/>
            </a:prstGeom>
            <a:solidFill>
              <a:srgbClr val="46535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9BEA2136-6130-48E0-B1F7-2AEAAC860F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572168" y="713372"/>
            <a:ext cx="1471283" cy="14712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5EE0F81-95D7-4C33-B577-754B09958019}"/>
              </a:ext>
            </a:extLst>
          </p:cNvPr>
          <p:cNvSpPr txBox="1"/>
          <p:nvPr/>
        </p:nvSpPr>
        <p:spPr>
          <a:xfrm>
            <a:off x="491035" y="2842822"/>
            <a:ext cx="3501912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It used to be believed that an Elder tree planted near your house would keep the Devil away.</a:t>
            </a:r>
          </a:p>
          <a:p>
            <a:r>
              <a:rPr lang="en-GB" dirty="0">
                <a:solidFill>
                  <a:srgbClr val="FFFFFF"/>
                </a:solidFill>
              </a:rPr>
              <a:t> </a:t>
            </a:r>
          </a:p>
          <a:p>
            <a:r>
              <a:rPr lang="en-GB" dirty="0">
                <a:solidFill>
                  <a:srgbClr val="FFFFFF"/>
                </a:solidFill>
              </a:rPr>
              <a:t>The highly scented flowers of this tree are often used to make wine, cordial or tea.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BB5D36-55A6-4D67-83A1-7A70B1249B36}"/>
              </a:ext>
            </a:extLst>
          </p:cNvPr>
          <p:cNvSpPr txBox="1"/>
          <p:nvPr/>
        </p:nvSpPr>
        <p:spPr>
          <a:xfrm>
            <a:off x="580880" y="2100011"/>
            <a:ext cx="3412067" cy="66486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Well done!!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196804-9180-435D-8981-C0FEB0C43471}"/>
              </a:ext>
            </a:extLst>
          </p:cNvPr>
          <p:cNvSpPr txBox="1"/>
          <p:nvPr/>
        </p:nvSpPr>
        <p:spPr>
          <a:xfrm>
            <a:off x="617760" y="5840437"/>
            <a:ext cx="3342751" cy="4096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Click            to continue</a:t>
            </a:r>
          </a:p>
        </p:txBody>
      </p:sp>
      <p:sp>
        <p:nvSpPr>
          <p:cNvPr id="13" name="Action Button: Go Forward or Next 1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7E058DDF-C02F-44AB-916C-3BAC19DEE1F8}"/>
              </a:ext>
            </a:extLst>
          </p:cNvPr>
          <p:cNvSpPr/>
          <p:nvPr/>
        </p:nvSpPr>
        <p:spPr>
          <a:xfrm>
            <a:off x="1417765" y="5844171"/>
            <a:ext cx="453973" cy="41286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998A7F-34D5-4B23-B60B-4A49F0B609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2032" y="641102"/>
            <a:ext cx="7581900" cy="57531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177B33-8CD0-4C53-BEC9-3A6386B2590E}"/>
              </a:ext>
            </a:extLst>
          </p:cNvPr>
          <p:cNvSpPr txBox="1"/>
          <p:nvPr/>
        </p:nvSpPr>
        <p:spPr>
          <a:xfrm>
            <a:off x="5608895" y="5291893"/>
            <a:ext cx="269838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Elder</a:t>
            </a:r>
          </a:p>
        </p:txBody>
      </p:sp>
    </p:spTree>
    <p:extLst>
      <p:ext uri="{BB962C8B-B14F-4D97-AF65-F5344CB8AC3E}">
        <p14:creationId xmlns:p14="http://schemas.microsoft.com/office/powerpoint/2010/main" val="23571803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E08D4B6A-8113-4DFB-B82E-B60CAC8E0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B0D6E2-E17F-4C4D-9B5D-CC07F12D9D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9235" y="863696"/>
            <a:ext cx="3511233" cy="1023594"/>
          </a:xfrm>
        </p:spPr>
        <p:txBody>
          <a:bodyPr anchor="t">
            <a:normAutofit fontScale="90000"/>
          </a:bodyPr>
          <a:lstStyle/>
          <a:p>
            <a:r>
              <a:rPr lang="en-GB" sz="3200" dirty="0">
                <a:solidFill>
                  <a:schemeClr val="tx1"/>
                </a:solidFill>
              </a:rPr>
              <a:t>Can you name this PLANT?</a:t>
            </a:r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0F11A278-916B-476A-B67D-DE875BC6D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9233" y="2540048"/>
            <a:ext cx="3511233" cy="422432"/>
          </a:xfrm>
        </p:spPr>
        <p:txBody>
          <a:bodyPr anchor="t">
            <a:normAutofit/>
          </a:bodyPr>
          <a:lstStyle/>
          <a:p>
            <a:pPr marL="457200" indent="-457200">
              <a:buFont typeface="+mj-lt"/>
              <a:buAutoNum type="alphaLcParenR" startAt="2"/>
            </a:pPr>
            <a:r>
              <a:rPr lang="en-GB" sz="2000" dirty="0">
                <a:solidFill>
                  <a:srgbClr val="00B0F0"/>
                </a:solidFill>
              </a:rPr>
              <a:t>English Elm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9235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Subtitle 12">
            <a:hlinkClick r:id="rId2" action="ppaction://hlinksldjump"/>
            <a:extLst>
              <a:ext uri="{FF2B5EF4-FFF2-40B4-BE49-F238E27FC236}">
                <a16:creationId xmlns:a16="http://schemas.microsoft.com/office/drawing/2014/main" id="{5DF48F80-B37E-46AC-B2B6-3B259AEE27B8}"/>
              </a:ext>
            </a:extLst>
          </p:cNvPr>
          <p:cNvSpPr txBox="1">
            <a:spLocks/>
          </p:cNvSpPr>
          <p:nvPr/>
        </p:nvSpPr>
        <p:spPr>
          <a:xfrm>
            <a:off x="8109234" y="1993947"/>
            <a:ext cx="3511233" cy="4224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957C7"/>
              </a:buClr>
              <a:buSzPct val="92000"/>
              <a:buFont typeface="+mj-lt"/>
              <a:buAutoNum type="alphaLcParenR"/>
              <a:tabLst/>
              <a:defRPr/>
            </a:pPr>
            <a:r>
              <a:rPr kumimoji="0" lang="en-GB" sz="2000" b="0" i="0" u="none" strike="noStrike" kern="1200" cap="all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Wild Cherry</a:t>
            </a:r>
          </a:p>
        </p:txBody>
      </p:sp>
      <p:sp>
        <p:nvSpPr>
          <p:cNvPr id="28" name="Subtitle 12">
            <a:extLst>
              <a:ext uri="{FF2B5EF4-FFF2-40B4-BE49-F238E27FC236}">
                <a16:creationId xmlns:a16="http://schemas.microsoft.com/office/drawing/2014/main" id="{4C874775-EB74-4908-8E74-5343DECE7A47}"/>
              </a:ext>
            </a:extLst>
          </p:cNvPr>
          <p:cNvSpPr txBox="1">
            <a:spLocks/>
          </p:cNvSpPr>
          <p:nvPr/>
        </p:nvSpPr>
        <p:spPr>
          <a:xfrm>
            <a:off x="8109233" y="3124200"/>
            <a:ext cx="3511233" cy="4691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957C7"/>
              </a:buClr>
              <a:buSzPct val="92000"/>
              <a:buFont typeface="+mj-lt"/>
              <a:buAutoNum type="alphaLcParenR" startAt="3"/>
              <a:tabLst/>
              <a:defRPr/>
            </a:pPr>
            <a:r>
              <a:rPr kumimoji="0" lang="en-GB" sz="2000" b="0" i="0" u="none" strike="noStrike" kern="1200" cap="all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Damson</a:t>
            </a:r>
          </a:p>
        </p:txBody>
      </p:sp>
      <p:sp>
        <p:nvSpPr>
          <p:cNvPr id="30" name="Subtitle 12">
            <a:extLst>
              <a:ext uri="{FF2B5EF4-FFF2-40B4-BE49-F238E27FC236}">
                <a16:creationId xmlns:a16="http://schemas.microsoft.com/office/drawing/2014/main" id="{6725490B-D1F0-4CD4-BE36-E4825FEFA762}"/>
              </a:ext>
            </a:extLst>
          </p:cNvPr>
          <p:cNvSpPr txBox="1">
            <a:spLocks/>
          </p:cNvSpPr>
          <p:nvPr/>
        </p:nvSpPr>
        <p:spPr>
          <a:xfrm>
            <a:off x="8109232" y="3755029"/>
            <a:ext cx="3511233" cy="4691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957C7"/>
              </a:buClr>
              <a:buSzPct val="92000"/>
              <a:buFont typeface="+mj-lt"/>
              <a:buAutoNum type="alphaLcParenR" startAt="4"/>
              <a:tabLst/>
              <a:defRPr/>
            </a:pPr>
            <a:r>
              <a:rPr kumimoji="0" lang="en-GB" sz="2000" b="0" i="0" u="none" strike="noStrike" kern="1200" cap="all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Ash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FD09655D-1329-43E8-947D-0C5AA81EFE46}"/>
              </a:ext>
            </a:extLst>
          </p:cNvPr>
          <p:cNvSpPr txBox="1">
            <a:spLocks/>
          </p:cNvSpPr>
          <p:nvPr/>
        </p:nvSpPr>
        <p:spPr>
          <a:xfrm>
            <a:off x="7988300" y="6168870"/>
            <a:ext cx="4082748" cy="639123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effectLst/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Click on the answer to submit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A7CDD0-3486-430C-BD4B-71EC3A6EA559}"/>
              </a:ext>
            </a:extLst>
          </p:cNvPr>
          <p:cNvSpPr txBox="1"/>
          <p:nvPr/>
        </p:nvSpPr>
        <p:spPr>
          <a:xfrm>
            <a:off x="8184814" y="4440145"/>
            <a:ext cx="36897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dirty="0">
                <a:solidFill>
                  <a:srgbClr val="FFFFFF"/>
                </a:solidFill>
              </a:rPr>
              <a:t>The fruit of this tree can be delicious but the pips are poisonous and should not be consumed. Some of the fruits are sweet but others are sharp and sour.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322DD9-F952-4B6C-A26F-20B1D2011EEC}"/>
              </a:ext>
            </a:extLst>
          </p:cNvPr>
          <p:cNvSpPr txBox="1"/>
          <p:nvPr/>
        </p:nvSpPr>
        <p:spPr>
          <a:xfrm>
            <a:off x="8109232" y="4457840"/>
            <a:ext cx="3997842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Click here for a clue..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>
              <a:solidFill>
                <a:srgbClr val="FFFFFF"/>
              </a:solidFill>
              <a:latin typeface="Gill Sans MT" panose="020B0502020104020203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C03E22F-38C1-43A7-9203-15481CEE383A}"/>
              </a:ext>
            </a:extLst>
          </p:cNvPr>
          <p:cNvSpPr txBox="1"/>
          <p:nvPr/>
        </p:nvSpPr>
        <p:spPr>
          <a:xfrm>
            <a:off x="10647119" y="3706166"/>
            <a:ext cx="1643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X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 Try again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1F410C-76B8-4701-991A-9141EC224BBD}"/>
              </a:ext>
            </a:extLst>
          </p:cNvPr>
          <p:cNvSpPr txBox="1"/>
          <p:nvPr/>
        </p:nvSpPr>
        <p:spPr>
          <a:xfrm>
            <a:off x="10627251" y="3116933"/>
            <a:ext cx="1443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X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 Try again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5831981-4A57-4712-9DEC-084D7B81B4C6}"/>
              </a:ext>
            </a:extLst>
          </p:cNvPr>
          <p:cNvSpPr txBox="1"/>
          <p:nvPr/>
        </p:nvSpPr>
        <p:spPr>
          <a:xfrm>
            <a:off x="10627250" y="2454814"/>
            <a:ext cx="1443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X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 Try again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280612-D8E9-4D42-823E-B3C986C75D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1076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1305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5" grpId="0" animBg="1"/>
      <p:bldP spid="18" grpId="0"/>
      <p:bldP spid="19" grpId="0"/>
      <p:bldP spid="2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44">
            <a:extLst>
              <a:ext uri="{FF2B5EF4-FFF2-40B4-BE49-F238E27FC236}">
                <a16:creationId xmlns:a16="http://schemas.microsoft.com/office/drawing/2014/main" id="{3A852E5D-96B2-47B5-AB0F-426F231FB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8" y="457201"/>
            <a:ext cx="3703320" cy="5935131"/>
            <a:chOff x="438068" y="457201"/>
            <a:chExt cx="3703320" cy="5935131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BEA2C8A-CA20-494E-8DAA-985E842ED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41102"/>
              <a:ext cx="3702134" cy="5751230"/>
            </a:xfrm>
            <a:prstGeom prst="rect">
              <a:avLst/>
            </a:prstGeom>
            <a:solidFill>
              <a:srgbClr val="465359">
                <a:alpha val="97000"/>
              </a:srgb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6" name="Rectangle 46">
              <a:extLst>
                <a:ext uri="{FF2B5EF4-FFF2-40B4-BE49-F238E27FC236}">
                  <a16:creationId xmlns:a16="http://schemas.microsoft.com/office/drawing/2014/main" id="{DBAE429C-3A94-4C39-B88C-596F1E4C0A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1"/>
              <a:ext cx="3703320" cy="91440"/>
            </a:xfrm>
            <a:prstGeom prst="rect">
              <a:avLst/>
            </a:prstGeom>
            <a:solidFill>
              <a:srgbClr val="46535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35" name="Picture 34">
            <a:hlinkClick r:id="rId2" action="ppaction://hlinksldjump"/>
            <a:extLst>
              <a:ext uri="{FF2B5EF4-FFF2-40B4-BE49-F238E27FC236}">
                <a16:creationId xmlns:a16="http://schemas.microsoft.com/office/drawing/2014/main" id="{9BEA2136-6130-48E0-B1F7-2AEAAC860F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281137" y="1148985"/>
            <a:ext cx="1797702" cy="179770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74EE593-B5B1-41DA-8145-D1A8367E16EE}"/>
              </a:ext>
            </a:extLst>
          </p:cNvPr>
          <p:cNvSpPr txBox="1"/>
          <p:nvPr/>
        </p:nvSpPr>
        <p:spPr>
          <a:xfrm>
            <a:off x="548444" y="2824799"/>
            <a:ext cx="3412067" cy="66486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Well done!!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E6CE0E-E576-4B0A-B7EA-7A00BE506D03}"/>
              </a:ext>
            </a:extLst>
          </p:cNvPr>
          <p:cNvSpPr txBox="1"/>
          <p:nvPr/>
        </p:nvSpPr>
        <p:spPr>
          <a:xfrm>
            <a:off x="512662" y="3489660"/>
            <a:ext cx="3627540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dirty="0">
                <a:solidFill>
                  <a:srgbClr val="FFFFFF"/>
                </a:solidFill>
              </a:rPr>
              <a:t>Wild cherries are very edible if you get to them before the birds!</a:t>
            </a:r>
          </a:p>
          <a:p>
            <a:pPr lvl="0"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lvl="0">
              <a:defRPr/>
            </a:pPr>
            <a:r>
              <a:rPr lang="en-GB" dirty="0">
                <a:solidFill>
                  <a:srgbClr val="FFFFFF"/>
                </a:solidFill>
              </a:rPr>
              <a:t>The fruit of this tree can be delicious but the pips are poisonous and should not be consumed. Some of the fruits are sweet but others are sharp and sour.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9C5D79-4412-4073-BC39-4C49F691F598}"/>
              </a:ext>
            </a:extLst>
          </p:cNvPr>
          <p:cNvSpPr txBox="1"/>
          <p:nvPr/>
        </p:nvSpPr>
        <p:spPr>
          <a:xfrm>
            <a:off x="655056" y="5917053"/>
            <a:ext cx="3342751" cy="4096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Click            to continue</a:t>
            </a:r>
          </a:p>
        </p:txBody>
      </p:sp>
      <p:sp>
        <p:nvSpPr>
          <p:cNvPr id="15" name="Action Button: Go Forward or Next 1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D08729B-4AF7-4205-BC56-E439E5040894}"/>
              </a:ext>
            </a:extLst>
          </p:cNvPr>
          <p:cNvSpPr/>
          <p:nvPr/>
        </p:nvSpPr>
        <p:spPr>
          <a:xfrm>
            <a:off x="1455061" y="5920787"/>
            <a:ext cx="453973" cy="41286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995151-EBB3-430E-9EC2-45DAFE6409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0202" y="641102"/>
            <a:ext cx="7620000" cy="57607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177B33-8CD0-4C53-BEC9-3A6386B2590E}"/>
              </a:ext>
            </a:extLst>
          </p:cNvPr>
          <p:cNvSpPr txBox="1"/>
          <p:nvPr/>
        </p:nvSpPr>
        <p:spPr>
          <a:xfrm>
            <a:off x="4424992" y="5713968"/>
            <a:ext cx="141136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Wild Cherry</a:t>
            </a:r>
          </a:p>
        </p:txBody>
      </p:sp>
    </p:spTree>
    <p:extLst>
      <p:ext uri="{BB962C8B-B14F-4D97-AF65-F5344CB8AC3E}">
        <p14:creationId xmlns:p14="http://schemas.microsoft.com/office/powerpoint/2010/main" val="22771497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7">
            <a:extLst>
              <a:ext uri="{FF2B5EF4-FFF2-40B4-BE49-F238E27FC236}">
                <a16:creationId xmlns:a16="http://schemas.microsoft.com/office/drawing/2014/main" id="{26B4480E-B7FF-4481-890E-043A69AE6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763351-2182-4640-9695-8981F89B0C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960" b="1018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5" name="Rectangle 19">
            <a:extLst>
              <a:ext uri="{FF2B5EF4-FFF2-40B4-BE49-F238E27FC236}">
                <a16:creationId xmlns:a16="http://schemas.microsoft.com/office/drawing/2014/main" id="{64C13BAB-7C00-4D21-A857-E3D41C0A2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4797" y="1661699"/>
            <a:ext cx="3703320" cy="94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Rectangle 21">
            <a:extLst>
              <a:ext uri="{FF2B5EF4-FFF2-40B4-BE49-F238E27FC236}">
                <a16:creationId xmlns:a16="http://schemas.microsoft.com/office/drawing/2014/main" id="{1F1FF39A-AC3C-4066-9D4C-519AA2281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5983" y="1812471"/>
            <a:ext cx="3702134" cy="3383831"/>
          </a:xfrm>
          <a:prstGeom prst="rect">
            <a:avLst/>
          </a:prstGeom>
          <a:solidFill>
            <a:schemeClr val="bg1">
              <a:alpha val="97000"/>
            </a:scheme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38F294-23AE-4C9E-91B3-62DE53C00B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89065" y="2324906"/>
            <a:ext cx="3403426" cy="1588698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GB" sz="2500" cap="none" dirty="0">
                <a:solidFill>
                  <a:schemeClr val="tx1"/>
                </a:solidFill>
              </a:rPr>
              <a:t>Children's Ministry Churchyard Quiz</a:t>
            </a:r>
            <a:br>
              <a:rPr lang="en-GB" sz="2500" dirty="0">
                <a:solidFill>
                  <a:schemeClr val="tx1"/>
                </a:solidFill>
              </a:rPr>
            </a:br>
            <a:br>
              <a:rPr lang="en-GB" sz="2500" dirty="0">
                <a:solidFill>
                  <a:schemeClr val="tx1"/>
                </a:solidFill>
              </a:rPr>
            </a:br>
            <a:r>
              <a:rPr lang="en-GB" sz="2500" dirty="0" err="1">
                <a:solidFill>
                  <a:schemeClr val="tx1"/>
                </a:solidFill>
              </a:rPr>
              <a:t>stella</a:t>
            </a:r>
            <a:r>
              <a:rPr lang="en-GB" sz="2500" dirty="0">
                <a:solidFill>
                  <a:schemeClr val="tx1"/>
                </a:solidFill>
              </a:rPr>
              <a:t> &amp; Rory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306E07-10A5-4EEB-AF94-228409B3C2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89065" y="3945249"/>
            <a:ext cx="3403426" cy="738820"/>
          </a:xfrm>
        </p:spPr>
        <p:txBody>
          <a:bodyPr>
            <a:normAutofit/>
          </a:bodyPr>
          <a:lstStyle/>
          <a:p>
            <a:pPr algn="ctr"/>
            <a:r>
              <a:rPr lang="en-GB" sz="1600" dirty="0">
                <a:latin typeface="+mj-lt"/>
                <a:ea typeface="+mj-ea"/>
                <a:cs typeface="+mj-cs"/>
              </a:rPr>
              <a:t>Part 4</a:t>
            </a:r>
          </a:p>
        </p:txBody>
      </p:sp>
    </p:spTree>
    <p:extLst>
      <p:ext uri="{BB962C8B-B14F-4D97-AF65-F5344CB8AC3E}">
        <p14:creationId xmlns:p14="http://schemas.microsoft.com/office/powerpoint/2010/main" val="351135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E08D4B6A-8113-4DFB-B82E-B60CAC8E0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B0D6E2-E17F-4C4D-9B5D-CC07F12D9D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9235" y="863696"/>
            <a:ext cx="3511233" cy="1023594"/>
          </a:xfrm>
        </p:spPr>
        <p:txBody>
          <a:bodyPr anchor="t">
            <a:normAutofit fontScale="90000"/>
          </a:bodyPr>
          <a:lstStyle/>
          <a:p>
            <a:r>
              <a:rPr lang="en-GB" sz="3200" dirty="0">
                <a:solidFill>
                  <a:schemeClr val="tx1"/>
                </a:solidFill>
              </a:rPr>
              <a:t>Can you name this PLANT?</a:t>
            </a:r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0F11A278-916B-476A-B67D-DE875BC6D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9233" y="2540048"/>
            <a:ext cx="3511233" cy="422432"/>
          </a:xfrm>
        </p:spPr>
        <p:txBody>
          <a:bodyPr anchor="t">
            <a:normAutofit/>
          </a:bodyPr>
          <a:lstStyle/>
          <a:p>
            <a:pPr marL="457200" indent="-457200">
              <a:buFont typeface="+mj-lt"/>
              <a:buAutoNum type="alphaLcParenR" startAt="2"/>
            </a:pPr>
            <a:r>
              <a:rPr lang="en-GB" sz="2000" dirty="0">
                <a:solidFill>
                  <a:srgbClr val="00B0F0"/>
                </a:solidFill>
              </a:rPr>
              <a:t>Liverworts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9235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Subtitle 12">
            <a:hlinkClick r:id="rId2" action="ppaction://hlinksldjump"/>
            <a:extLst>
              <a:ext uri="{FF2B5EF4-FFF2-40B4-BE49-F238E27FC236}">
                <a16:creationId xmlns:a16="http://schemas.microsoft.com/office/drawing/2014/main" id="{5DF48F80-B37E-46AC-B2B6-3B259AEE27B8}"/>
              </a:ext>
            </a:extLst>
          </p:cNvPr>
          <p:cNvSpPr txBox="1">
            <a:spLocks/>
          </p:cNvSpPr>
          <p:nvPr/>
        </p:nvSpPr>
        <p:spPr>
          <a:xfrm>
            <a:off x="8109234" y="1993947"/>
            <a:ext cx="3511233" cy="4224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0" indent="-457200">
              <a:buClr>
                <a:srgbClr val="6957C7"/>
              </a:buClr>
              <a:buFont typeface="+mj-lt"/>
              <a:buAutoNum type="alphaLcParenR"/>
              <a:defRPr/>
            </a:pPr>
            <a:r>
              <a:rPr lang="en-GB" sz="2000" dirty="0">
                <a:solidFill>
                  <a:srgbClr val="00B0F0"/>
                </a:solidFill>
              </a:rPr>
              <a:t>Berberis Darwinii</a:t>
            </a:r>
            <a:endParaRPr kumimoji="0" lang="en-GB" sz="2000" b="0" i="0" u="none" strike="noStrike" kern="1200" cap="all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8" name="Subtitle 12">
            <a:extLst>
              <a:ext uri="{FF2B5EF4-FFF2-40B4-BE49-F238E27FC236}">
                <a16:creationId xmlns:a16="http://schemas.microsoft.com/office/drawing/2014/main" id="{4C874775-EB74-4908-8E74-5343DECE7A47}"/>
              </a:ext>
            </a:extLst>
          </p:cNvPr>
          <p:cNvSpPr txBox="1">
            <a:spLocks/>
          </p:cNvSpPr>
          <p:nvPr/>
        </p:nvSpPr>
        <p:spPr>
          <a:xfrm>
            <a:off x="8109233" y="3124200"/>
            <a:ext cx="3511233" cy="4691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957C7"/>
              </a:buClr>
              <a:buSzPct val="92000"/>
              <a:buFont typeface="+mj-lt"/>
              <a:buAutoNum type="alphaLcParenR" startAt="3"/>
              <a:tabLst/>
              <a:defRPr/>
            </a:pPr>
            <a:r>
              <a:rPr kumimoji="0" lang="en-GB" sz="2000" b="0" i="0" u="none" strike="noStrike" kern="1200" cap="all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Cycad</a:t>
            </a:r>
          </a:p>
        </p:txBody>
      </p:sp>
      <p:sp>
        <p:nvSpPr>
          <p:cNvPr id="30" name="Subtitle 12">
            <a:extLst>
              <a:ext uri="{FF2B5EF4-FFF2-40B4-BE49-F238E27FC236}">
                <a16:creationId xmlns:a16="http://schemas.microsoft.com/office/drawing/2014/main" id="{6725490B-D1F0-4CD4-BE36-E4825FEFA762}"/>
              </a:ext>
            </a:extLst>
          </p:cNvPr>
          <p:cNvSpPr txBox="1">
            <a:spLocks/>
          </p:cNvSpPr>
          <p:nvPr/>
        </p:nvSpPr>
        <p:spPr>
          <a:xfrm>
            <a:off x="8109232" y="3755029"/>
            <a:ext cx="3511233" cy="4691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957C7"/>
              </a:buClr>
              <a:buSzPct val="92000"/>
              <a:buFont typeface="+mj-lt"/>
              <a:buAutoNum type="alphaLcParenR" startAt="4"/>
              <a:tabLst/>
              <a:defRPr/>
            </a:pPr>
            <a:r>
              <a:rPr kumimoji="0" lang="en-GB" sz="2000" b="0" i="0" u="none" strike="noStrike" kern="1200" cap="all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Puzzlegrass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FD09655D-1329-43E8-947D-0C5AA81EFE46}"/>
              </a:ext>
            </a:extLst>
          </p:cNvPr>
          <p:cNvSpPr txBox="1">
            <a:spLocks/>
          </p:cNvSpPr>
          <p:nvPr/>
        </p:nvSpPr>
        <p:spPr>
          <a:xfrm>
            <a:off x="7988300" y="6168870"/>
            <a:ext cx="4082748" cy="639123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effectLst/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Click on the answer to submit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A7CDD0-3486-430C-BD4B-71EC3A6EA559}"/>
              </a:ext>
            </a:extLst>
          </p:cNvPr>
          <p:cNvSpPr txBox="1"/>
          <p:nvPr/>
        </p:nvSpPr>
        <p:spPr>
          <a:xfrm>
            <a:off x="8184814" y="4440145"/>
            <a:ext cx="3689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dirty="0">
                <a:solidFill>
                  <a:srgbClr val="FFFFFF"/>
                </a:solidFill>
              </a:rPr>
              <a:t>If you eat this plant you will get an upset tummy.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322DD9-F952-4B6C-A26F-20B1D2011EEC}"/>
              </a:ext>
            </a:extLst>
          </p:cNvPr>
          <p:cNvSpPr txBox="1"/>
          <p:nvPr/>
        </p:nvSpPr>
        <p:spPr>
          <a:xfrm>
            <a:off x="8091218" y="4347812"/>
            <a:ext cx="3997842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Click here for a clue..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C03E22F-38C1-43A7-9203-15481CEE383A}"/>
              </a:ext>
            </a:extLst>
          </p:cNvPr>
          <p:cNvSpPr txBox="1"/>
          <p:nvPr/>
        </p:nvSpPr>
        <p:spPr>
          <a:xfrm>
            <a:off x="10647119" y="3706166"/>
            <a:ext cx="1643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X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 Try again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1F410C-76B8-4701-991A-9141EC224BBD}"/>
              </a:ext>
            </a:extLst>
          </p:cNvPr>
          <p:cNvSpPr txBox="1"/>
          <p:nvPr/>
        </p:nvSpPr>
        <p:spPr>
          <a:xfrm>
            <a:off x="10627251" y="3116933"/>
            <a:ext cx="1443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X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 Try again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5831981-4A57-4712-9DEC-084D7B81B4C6}"/>
              </a:ext>
            </a:extLst>
          </p:cNvPr>
          <p:cNvSpPr txBox="1"/>
          <p:nvPr/>
        </p:nvSpPr>
        <p:spPr>
          <a:xfrm>
            <a:off x="10627250" y="2454814"/>
            <a:ext cx="1443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X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 Try again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90EAAC-922E-4508-867A-2A7F3EB9B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8" y="15240"/>
            <a:ext cx="7985760" cy="684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9314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5" grpId="0" animBg="1"/>
      <p:bldP spid="18" grpId="0"/>
      <p:bldP spid="19" grpId="0"/>
      <p:bldP spid="2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485CEC-480E-44E0-9989-233C73FE27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35" b="14095"/>
          <a:stretch/>
        </p:blipFill>
        <p:spPr>
          <a:xfrm>
            <a:off x="4140202" y="548641"/>
            <a:ext cx="7613730" cy="5891348"/>
          </a:xfrm>
          <a:prstGeom prst="rect">
            <a:avLst/>
          </a:prstGeom>
        </p:spPr>
      </p:pic>
      <p:grpSp>
        <p:nvGrpSpPr>
          <p:cNvPr id="55" name="Group 44">
            <a:extLst>
              <a:ext uri="{FF2B5EF4-FFF2-40B4-BE49-F238E27FC236}">
                <a16:creationId xmlns:a16="http://schemas.microsoft.com/office/drawing/2014/main" id="{3A852E5D-96B2-47B5-AB0F-426F231FB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8" y="457201"/>
            <a:ext cx="3703320" cy="5935131"/>
            <a:chOff x="438068" y="457201"/>
            <a:chExt cx="3703320" cy="5935131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BEA2C8A-CA20-494E-8DAA-985E842ED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41102"/>
              <a:ext cx="3702134" cy="5751230"/>
            </a:xfrm>
            <a:prstGeom prst="rect">
              <a:avLst/>
            </a:prstGeom>
            <a:solidFill>
              <a:srgbClr val="465359">
                <a:alpha val="97000"/>
              </a:srgb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6" name="Rectangle 46">
              <a:extLst>
                <a:ext uri="{FF2B5EF4-FFF2-40B4-BE49-F238E27FC236}">
                  <a16:creationId xmlns:a16="http://schemas.microsoft.com/office/drawing/2014/main" id="{DBAE429C-3A94-4C39-B88C-596F1E4C0A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1"/>
              <a:ext cx="3703320" cy="91440"/>
            </a:xfrm>
            <a:prstGeom prst="rect">
              <a:avLst/>
            </a:prstGeom>
            <a:solidFill>
              <a:srgbClr val="46535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35" name="Picture 34">
            <a:hlinkClick r:id="rId3" action="ppaction://hlinksldjump"/>
            <a:extLst>
              <a:ext uri="{FF2B5EF4-FFF2-40B4-BE49-F238E27FC236}">
                <a16:creationId xmlns:a16="http://schemas.microsoft.com/office/drawing/2014/main" id="{9BEA2136-6130-48E0-B1F7-2AEAAC860F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281137" y="1148985"/>
            <a:ext cx="1797702" cy="179770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74EE593-B5B1-41DA-8145-D1A8367E16EE}"/>
              </a:ext>
            </a:extLst>
          </p:cNvPr>
          <p:cNvSpPr txBox="1"/>
          <p:nvPr/>
        </p:nvSpPr>
        <p:spPr>
          <a:xfrm>
            <a:off x="548444" y="2824799"/>
            <a:ext cx="3412067" cy="66486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Well done!!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E6CE0E-E576-4B0A-B7EA-7A00BE506D03}"/>
              </a:ext>
            </a:extLst>
          </p:cNvPr>
          <p:cNvSpPr txBox="1"/>
          <p:nvPr/>
        </p:nvSpPr>
        <p:spPr>
          <a:xfrm>
            <a:off x="512662" y="3489660"/>
            <a:ext cx="362754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dirty="0">
                <a:solidFill>
                  <a:srgbClr val="FFFFFF"/>
                </a:solidFill>
              </a:rPr>
              <a:t>It only grows up to 1.5-2.5 m </a:t>
            </a:r>
          </a:p>
          <a:p>
            <a:pPr lvl="0"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lvl="0">
              <a:defRPr/>
            </a:pPr>
            <a:r>
              <a:rPr lang="en-GB" dirty="0">
                <a:solidFill>
                  <a:srgbClr val="FFFFFF"/>
                </a:solidFill>
              </a:rPr>
              <a:t>If you eat this plant you will get an upset tummy.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9C5D79-4412-4073-BC39-4C49F691F598}"/>
              </a:ext>
            </a:extLst>
          </p:cNvPr>
          <p:cNvSpPr txBox="1"/>
          <p:nvPr/>
        </p:nvSpPr>
        <p:spPr>
          <a:xfrm>
            <a:off x="655056" y="5917053"/>
            <a:ext cx="3342751" cy="4096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Click            to continue</a:t>
            </a:r>
          </a:p>
        </p:txBody>
      </p:sp>
      <p:sp>
        <p:nvSpPr>
          <p:cNvPr id="15" name="Action Button: Go Forward or Next 1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D08729B-4AF7-4205-BC56-E439E5040894}"/>
              </a:ext>
            </a:extLst>
          </p:cNvPr>
          <p:cNvSpPr/>
          <p:nvPr/>
        </p:nvSpPr>
        <p:spPr>
          <a:xfrm>
            <a:off x="1455061" y="5920787"/>
            <a:ext cx="453973" cy="41286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177B33-8CD0-4C53-BEC9-3A6386B2590E}"/>
              </a:ext>
            </a:extLst>
          </p:cNvPr>
          <p:cNvSpPr txBox="1"/>
          <p:nvPr/>
        </p:nvSpPr>
        <p:spPr>
          <a:xfrm>
            <a:off x="4424992" y="5713968"/>
            <a:ext cx="20548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Berberis Darwinii</a:t>
            </a:r>
          </a:p>
        </p:txBody>
      </p:sp>
    </p:spTree>
    <p:extLst>
      <p:ext uri="{BB962C8B-B14F-4D97-AF65-F5344CB8AC3E}">
        <p14:creationId xmlns:p14="http://schemas.microsoft.com/office/powerpoint/2010/main" val="5219525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E08D4B6A-8113-4DFB-B82E-B60CAC8E0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B0D6E2-E17F-4C4D-9B5D-CC07F12D9D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9235" y="863696"/>
            <a:ext cx="3511233" cy="884958"/>
          </a:xfrm>
        </p:spPr>
        <p:txBody>
          <a:bodyPr anchor="t">
            <a:normAutofit fontScale="90000"/>
          </a:bodyPr>
          <a:lstStyle/>
          <a:p>
            <a:r>
              <a:rPr lang="en-GB" sz="2800" dirty="0">
                <a:solidFill>
                  <a:schemeClr val="tx1"/>
                </a:solidFill>
              </a:rPr>
              <a:t>Can you name this plant?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9235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Subtitle 12">
            <a:hlinkClick r:id="" action="ppaction://noaction"/>
            <a:extLst>
              <a:ext uri="{FF2B5EF4-FFF2-40B4-BE49-F238E27FC236}">
                <a16:creationId xmlns:a16="http://schemas.microsoft.com/office/drawing/2014/main" id="{5DF48F80-B37E-46AC-B2B6-3B259AEE27B8}"/>
              </a:ext>
            </a:extLst>
          </p:cNvPr>
          <p:cNvSpPr txBox="1">
            <a:spLocks/>
          </p:cNvSpPr>
          <p:nvPr/>
        </p:nvSpPr>
        <p:spPr>
          <a:xfrm>
            <a:off x="8109234" y="1993947"/>
            <a:ext cx="3511233" cy="4224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0" indent="-457200">
              <a:buClr>
                <a:srgbClr val="6957C7"/>
              </a:buClr>
              <a:buFont typeface="+mj-lt"/>
              <a:buAutoNum type="alphaLcParenR"/>
              <a:defRPr/>
            </a:pPr>
            <a:r>
              <a:rPr lang="en-GB" sz="2000" dirty="0">
                <a:solidFill>
                  <a:srgbClr val="00B0F0"/>
                </a:solidFill>
              </a:rPr>
              <a:t>Conifers</a:t>
            </a:r>
            <a:endParaRPr kumimoji="0" lang="en-GB" sz="2000" b="0" i="0" u="none" strike="noStrike" kern="1200" cap="all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8" name="Subtitle 12">
            <a:extLst>
              <a:ext uri="{FF2B5EF4-FFF2-40B4-BE49-F238E27FC236}">
                <a16:creationId xmlns:a16="http://schemas.microsoft.com/office/drawing/2014/main" id="{4C874775-EB74-4908-8E74-5343DECE7A47}"/>
              </a:ext>
            </a:extLst>
          </p:cNvPr>
          <p:cNvSpPr txBox="1">
            <a:spLocks/>
          </p:cNvSpPr>
          <p:nvPr/>
        </p:nvSpPr>
        <p:spPr>
          <a:xfrm>
            <a:off x="8109233" y="3124200"/>
            <a:ext cx="3511233" cy="4691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0" indent="-457200">
              <a:buClr>
                <a:srgbClr val="6957C7"/>
              </a:buClr>
              <a:buFont typeface="+mj-lt"/>
              <a:buAutoNum type="alphaLcParenR" startAt="2"/>
              <a:defRPr/>
            </a:pPr>
            <a:r>
              <a:rPr lang="en-GB" sz="2000" dirty="0">
                <a:solidFill>
                  <a:srgbClr val="00B0F0"/>
                </a:solidFill>
              </a:rPr>
              <a:t>Hornworts</a:t>
            </a:r>
            <a:endParaRPr kumimoji="0" lang="en-GB" sz="2000" b="0" i="0" u="none" strike="noStrike" kern="1200" cap="all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0" name="Subtitle 12">
            <a:hlinkClick r:id="rId2" action="ppaction://hlinksldjump"/>
            <a:extLst>
              <a:ext uri="{FF2B5EF4-FFF2-40B4-BE49-F238E27FC236}">
                <a16:creationId xmlns:a16="http://schemas.microsoft.com/office/drawing/2014/main" id="{6725490B-D1F0-4CD4-BE36-E4825FEFA762}"/>
              </a:ext>
            </a:extLst>
          </p:cNvPr>
          <p:cNvSpPr txBox="1">
            <a:spLocks/>
          </p:cNvSpPr>
          <p:nvPr/>
        </p:nvSpPr>
        <p:spPr>
          <a:xfrm>
            <a:off x="8109232" y="3755029"/>
            <a:ext cx="3511233" cy="4691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957C7"/>
              </a:buClr>
              <a:buSzPct val="92000"/>
              <a:buFont typeface="+mj-lt"/>
              <a:buAutoNum type="alphaLcParenR" startAt="4"/>
              <a:tabLst/>
              <a:defRPr/>
            </a:pPr>
            <a:r>
              <a:rPr kumimoji="0" lang="en-GB" sz="2000" b="0" i="0" u="none" strike="noStrike" kern="1200" cap="all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Hawthorn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A7CDD0-3486-430C-BD4B-71EC3A6EA559}"/>
              </a:ext>
            </a:extLst>
          </p:cNvPr>
          <p:cNvSpPr txBox="1"/>
          <p:nvPr/>
        </p:nvSpPr>
        <p:spPr>
          <a:xfrm>
            <a:off x="8161063" y="4469432"/>
            <a:ext cx="3511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 </a:t>
            </a:r>
            <a:r>
              <a:rPr lang="en-GB" dirty="0">
                <a:solidFill>
                  <a:srgbClr val="FFFFFF"/>
                </a:solidFill>
              </a:rPr>
              <a:t>This plant can grow in the form of a small plant or thorny shrub.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322DD9-F952-4B6C-A26F-20B1D2011EEC}"/>
              </a:ext>
            </a:extLst>
          </p:cNvPr>
          <p:cNvSpPr txBox="1"/>
          <p:nvPr/>
        </p:nvSpPr>
        <p:spPr>
          <a:xfrm>
            <a:off x="8109211" y="4369126"/>
            <a:ext cx="399784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Click here for a clue..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FD09655D-1329-43E8-947D-0C5AA81EFE46}"/>
              </a:ext>
            </a:extLst>
          </p:cNvPr>
          <p:cNvSpPr txBox="1">
            <a:spLocks/>
          </p:cNvSpPr>
          <p:nvPr/>
        </p:nvSpPr>
        <p:spPr>
          <a:xfrm>
            <a:off x="8109211" y="6160576"/>
            <a:ext cx="4082769" cy="639123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effectLst/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Click on the answer to submit </a:t>
            </a:r>
          </a:p>
        </p:txBody>
      </p:sp>
      <p:sp>
        <p:nvSpPr>
          <p:cNvPr id="18" name="Subtitle 12">
            <a:extLst>
              <a:ext uri="{FF2B5EF4-FFF2-40B4-BE49-F238E27FC236}">
                <a16:creationId xmlns:a16="http://schemas.microsoft.com/office/drawing/2014/main" id="{EF23AEF8-4C46-413E-ADCC-B246FFD9DD3F}"/>
              </a:ext>
            </a:extLst>
          </p:cNvPr>
          <p:cNvSpPr txBox="1">
            <a:spLocks/>
          </p:cNvSpPr>
          <p:nvPr/>
        </p:nvSpPr>
        <p:spPr>
          <a:xfrm>
            <a:off x="8109231" y="2520577"/>
            <a:ext cx="3511233" cy="4224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0" indent="-457200">
              <a:buClr>
                <a:srgbClr val="6957C7"/>
              </a:buClr>
              <a:buFont typeface="+mj-lt"/>
              <a:buAutoNum type="alphaLcParenR" startAt="2"/>
              <a:defRPr/>
            </a:pPr>
            <a:r>
              <a:rPr lang="en-GB" sz="2000" dirty="0" err="1">
                <a:solidFill>
                  <a:srgbClr val="00B0F0"/>
                </a:solidFill>
              </a:rPr>
              <a:t>Gnetophtes</a:t>
            </a:r>
            <a:endParaRPr kumimoji="0" lang="en-GB" sz="2000" b="0" i="0" u="none" strike="noStrike" kern="1200" cap="all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09E065-24F4-43B2-A65D-252CBC0401BE}"/>
              </a:ext>
            </a:extLst>
          </p:cNvPr>
          <p:cNvSpPr txBox="1"/>
          <p:nvPr/>
        </p:nvSpPr>
        <p:spPr>
          <a:xfrm>
            <a:off x="10557970" y="1940359"/>
            <a:ext cx="1443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X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Try again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69810C0-2151-4C2B-8928-FD4E6B7ED457}"/>
              </a:ext>
            </a:extLst>
          </p:cNvPr>
          <p:cNvSpPr txBox="1"/>
          <p:nvPr/>
        </p:nvSpPr>
        <p:spPr>
          <a:xfrm>
            <a:off x="10557969" y="3047718"/>
            <a:ext cx="1443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X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 Try again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92FFFF2-C52B-491E-8FE0-B77C066B2A17}"/>
              </a:ext>
            </a:extLst>
          </p:cNvPr>
          <p:cNvSpPr txBox="1"/>
          <p:nvPr/>
        </p:nvSpPr>
        <p:spPr>
          <a:xfrm>
            <a:off x="10557970" y="2487037"/>
            <a:ext cx="1443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X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 Try again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BF64BE-5AAC-4B75-8BA5-98541A9384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23" y="0"/>
            <a:ext cx="813816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D5E9D7-B9E4-4EB9-BCE8-99D5104738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157"/>
            <a:ext cx="3389670" cy="181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6725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5" grpId="0" animBg="1"/>
      <p:bldP spid="19" grpId="0"/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44">
            <a:extLst>
              <a:ext uri="{FF2B5EF4-FFF2-40B4-BE49-F238E27FC236}">
                <a16:creationId xmlns:a16="http://schemas.microsoft.com/office/drawing/2014/main" id="{3A852E5D-96B2-47B5-AB0F-426F231FB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8" y="457201"/>
            <a:ext cx="3703320" cy="5935131"/>
            <a:chOff x="438068" y="457201"/>
            <a:chExt cx="3703320" cy="5935131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BEA2C8A-CA20-494E-8DAA-985E842ED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41102"/>
              <a:ext cx="3702134" cy="5751230"/>
            </a:xfrm>
            <a:prstGeom prst="rect">
              <a:avLst/>
            </a:prstGeom>
            <a:solidFill>
              <a:srgbClr val="465359">
                <a:alpha val="97000"/>
              </a:srgb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6" name="Rectangle 46">
              <a:extLst>
                <a:ext uri="{FF2B5EF4-FFF2-40B4-BE49-F238E27FC236}">
                  <a16:creationId xmlns:a16="http://schemas.microsoft.com/office/drawing/2014/main" id="{DBAE429C-3A94-4C39-B88C-596F1E4C0A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1"/>
              <a:ext cx="3703320" cy="91440"/>
            </a:xfrm>
            <a:prstGeom prst="rect">
              <a:avLst/>
            </a:prstGeom>
            <a:solidFill>
              <a:srgbClr val="46535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9BEA2136-6130-48E0-B1F7-2AEAAC860F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281137" y="1148985"/>
            <a:ext cx="1797702" cy="1797702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4928443A-B0D7-484B-912F-6B5919F915CA}"/>
              </a:ext>
            </a:extLst>
          </p:cNvPr>
          <p:cNvSpPr txBox="1"/>
          <p:nvPr/>
        </p:nvSpPr>
        <p:spPr>
          <a:xfrm>
            <a:off x="919481" y="4366211"/>
            <a:ext cx="2690039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Virginia Creeper plant is sometimes known as five-leaved or five-finger ivy.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F6EAE5-A917-41AA-8D9F-AF47C23E9C10}"/>
              </a:ext>
            </a:extLst>
          </p:cNvPr>
          <p:cNvSpPr txBox="1"/>
          <p:nvPr/>
        </p:nvSpPr>
        <p:spPr>
          <a:xfrm>
            <a:off x="548444" y="2824799"/>
            <a:ext cx="3412067" cy="66486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Well done!!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5979A8-5EE0-49CD-9F30-5A1EC59AB754}"/>
              </a:ext>
            </a:extLst>
          </p:cNvPr>
          <p:cNvSpPr txBox="1"/>
          <p:nvPr/>
        </p:nvSpPr>
        <p:spPr>
          <a:xfrm>
            <a:off x="617760" y="5840437"/>
            <a:ext cx="3342751" cy="4096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Click            to continue</a:t>
            </a:r>
          </a:p>
        </p:txBody>
      </p:sp>
      <p:sp>
        <p:nvSpPr>
          <p:cNvPr id="12" name="Action Button: Go Forward or Next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EC2320BC-C25B-4AF1-B025-B0DD79817489}"/>
              </a:ext>
            </a:extLst>
          </p:cNvPr>
          <p:cNvSpPr/>
          <p:nvPr/>
        </p:nvSpPr>
        <p:spPr>
          <a:xfrm>
            <a:off x="1417765" y="5844171"/>
            <a:ext cx="453973" cy="41286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90441A-8950-4E10-A05A-2500743CE7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0202" y="608752"/>
            <a:ext cx="7627620" cy="578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7837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44">
            <a:extLst>
              <a:ext uri="{FF2B5EF4-FFF2-40B4-BE49-F238E27FC236}">
                <a16:creationId xmlns:a16="http://schemas.microsoft.com/office/drawing/2014/main" id="{3A852E5D-96B2-47B5-AB0F-426F231FB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8" y="457201"/>
            <a:ext cx="3703320" cy="5935131"/>
            <a:chOff x="438068" y="457201"/>
            <a:chExt cx="3703320" cy="5935131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BEA2C8A-CA20-494E-8DAA-985E842ED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41102"/>
              <a:ext cx="3702134" cy="5751230"/>
            </a:xfrm>
            <a:prstGeom prst="rect">
              <a:avLst/>
            </a:prstGeom>
            <a:solidFill>
              <a:srgbClr val="465359">
                <a:alpha val="97000"/>
              </a:srgb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6" name="Rectangle 46">
              <a:extLst>
                <a:ext uri="{FF2B5EF4-FFF2-40B4-BE49-F238E27FC236}">
                  <a16:creationId xmlns:a16="http://schemas.microsoft.com/office/drawing/2014/main" id="{DBAE429C-3A94-4C39-B88C-596F1E4C0A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1"/>
              <a:ext cx="3703320" cy="91440"/>
            </a:xfrm>
            <a:prstGeom prst="rect">
              <a:avLst/>
            </a:prstGeom>
            <a:solidFill>
              <a:srgbClr val="46535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9BEA2136-6130-48E0-B1F7-2AEAAC860F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572168" y="713372"/>
            <a:ext cx="1471283" cy="14712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5EE0F81-95D7-4C33-B577-754B09958019}"/>
              </a:ext>
            </a:extLst>
          </p:cNvPr>
          <p:cNvSpPr txBox="1"/>
          <p:nvPr/>
        </p:nvSpPr>
        <p:spPr>
          <a:xfrm>
            <a:off x="491035" y="2842822"/>
            <a:ext cx="3501912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dirty="0">
                <a:solidFill>
                  <a:srgbClr val="FFFFFF"/>
                </a:solidFill>
              </a:rPr>
              <a:t>This plant is a versatile tree that thrives in full sunlight and any well- drained soil.</a:t>
            </a:r>
          </a:p>
          <a:p>
            <a:pPr lvl="0"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lvl="0">
              <a:defRPr/>
            </a:pPr>
            <a:r>
              <a:rPr lang="en-GB" dirty="0">
                <a:solidFill>
                  <a:srgbClr val="FFFFFF"/>
                </a:solidFill>
              </a:rPr>
              <a:t>This plant can grow in the form of a small plant or thorny shrub.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BB5D36-55A6-4D67-83A1-7A70B1249B36}"/>
              </a:ext>
            </a:extLst>
          </p:cNvPr>
          <p:cNvSpPr txBox="1"/>
          <p:nvPr/>
        </p:nvSpPr>
        <p:spPr>
          <a:xfrm>
            <a:off x="580880" y="2100011"/>
            <a:ext cx="3412067" cy="66486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Well done!!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196804-9180-435D-8981-C0FEB0C43471}"/>
              </a:ext>
            </a:extLst>
          </p:cNvPr>
          <p:cNvSpPr txBox="1"/>
          <p:nvPr/>
        </p:nvSpPr>
        <p:spPr>
          <a:xfrm>
            <a:off x="617760" y="5840437"/>
            <a:ext cx="3342751" cy="4096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Click            to continue</a:t>
            </a:r>
          </a:p>
        </p:txBody>
      </p:sp>
      <p:sp>
        <p:nvSpPr>
          <p:cNvPr id="13" name="Action Button: Go Forward or Next 1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7E058DDF-C02F-44AB-916C-3BAC19DEE1F8}"/>
              </a:ext>
            </a:extLst>
          </p:cNvPr>
          <p:cNvSpPr/>
          <p:nvPr/>
        </p:nvSpPr>
        <p:spPr>
          <a:xfrm>
            <a:off x="1417765" y="5844171"/>
            <a:ext cx="453973" cy="41286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3366AB-43E6-4A5F-93C8-AF6E6C8F94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314" b="27930"/>
          <a:stretch/>
        </p:blipFill>
        <p:spPr>
          <a:xfrm>
            <a:off x="4178654" y="664129"/>
            <a:ext cx="7560763" cy="49425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177B33-8CD0-4C53-BEC9-3A6386B2590E}"/>
              </a:ext>
            </a:extLst>
          </p:cNvPr>
          <p:cNvSpPr txBox="1"/>
          <p:nvPr/>
        </p:nvSpPr>
        <p:spPr>
          <a:xfrm>
            <a:off x="4380958" y="5045138"/>
            <a:ext cx="269838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Hawthorn &amp; Haws</a:t>
            </a:r>
          </a:p>
        </p:txBody>
      </p:sp>
    </p:spTree>
    <p:extLst>
      <p:ext uri="{BB962C8B-B14F-4D97-AF65-F5344CB8AC3E}">
        <p14:creationId xmlns:p14="http://schemas.microsoft.com/office/powerpoint/2010/main" val="11315681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E08D4B6A-8113-4DFB-B82E-B60CAC8E0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B0D6E2-E17F-4C4D-9B5D-CC07F12D9D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9235" y="863696"/>
            <a:ext cx="3511233" cy="884958"/>
          </a:xfrm>
        </p:spPr>
        <p:txBody>
          <a:bodyPr anchor="t">
            <a:normAutofit fontScale="90000"/>
          </a:bodyPr>
          <a:lstStyle/>
          <a:p>
            <a:r>
              <a:rPr lang="en-GB" sz="2800" dirty="0">
                <a:solidFill>
                  <a:schemeClr val="tx1"/>
                </a:solidFill>
              </a:rPr>
              <a:t>Can you name this plant?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9235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Subtitle 12">
            <a:hlinkClick r:id="" action="ppaction://noaction"/>
            <a:extLst>
              <a:ext uri="{FF2B5EF4-FFF2-40B4-BE49-F238E27FC236}">
                <a16:creationId xmlns:a16="http://schemas.microsoft.com/office/drawing/2014/main" id="{5DF48F80-B37E-46AC-B2B6-3B259AEE27B8}"/>
              </a:ext>
            </a:extLst>
          </p:cNvPr>
          <p:cNvSpPr txBox="1">
            <a:spLocks/>
          </p:cNvSpPr>
          <p:nvPr/>
        </p:nvSpPr>
        <p:spPr>
          <a:xfrm>
            <a:off x="8109234" y="1790162"/>
            <a:ext cx="3511233" cy="62621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0" indent="-457200">
              <a:buClr>
                <a:srgbClr val="6957C7"/>
              </a:buClr>
              <a:buFont typeface="+mj-lt"/>
              <a:buAutoNum type="alphaLcParenR"/>
              <a:defRPr/>
            </a:pPr>
            <a:r>
              <a:rPr lang="en-GB" sz="2000" dirty="0" err="1">
                <a:solidFill>
                  <a:srgbClr val="00B0F0"/>
                </a:solidFill>
              </a:rPr>
              <a:t>Marattiopsida</a:t>
            </a:r>
            <a:endParaRPr kumimoji="0" lang="en-GB" sz="2000" b="0" i="0" u="none" strike="noStrike" kern="1200" cap="all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8" name="Subtitle 12">
            <a:extLst>
              <a:ext uri="{FF2B5EF4-FFF2-40B4-BE49-F238E27FC236}">
                <a16:creationId xmlns:a16="http://schemas.microsoft.com/office/drawing/2014/main" id="{4C874775-EB74-4908-8E74-5343DECE7A47}"/>
              </a:ext>
            </a:extLst>
          </p:cNvPr>
          <p:cNvSpPr txBox="1">
            <a:spLocks/>
          </p:cNvSpPr>
          <p:nvPr/>
        </p:nvSpPr>
        <p:spPr>
          <a:xfrm>
            <a:off x="8109233" y="3124200"/>
            <a:ext cx="3511233" cy="4691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0" indent="-457200">
              <a:buClr>
                <a:srgbClr val="6957C7"/>
              </a:buClr>
              <a:buFont typeface="+mj-lt"/>
              <a:buAutoNum type="alphaLcParenR" startAt="2"/>
              <a:defRPr/>
            </a:pPr>
            <a:r>
              <a:rPr lang="en-GB" sz="2000" dirty="0" err="1">
                <a:solidFill>
                  <a:srgbClr val="00B0F0"/>
                </a:solidFill>
              </a:rPr>
              <a:t>Horneophytopsida</a:t>
            </a:r>
            <a:endParaRPr kumimoji="0" lang="en-GB" sz="2000" b="0" i="0" u="none" strike="noStrike" kern="1200" cap="all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0" name="Subtitle 12">
            <a:extLst>
              <a:ext uri="{FF2B5EF4-FFF2-40B4-BE49-F238E27FC236}">
                <a16:creationId xmlns:a16="http://schemas.microsoft.com/office/drawing/2014/main" id="{6725490B-D1F0-4CD4-BE36-E4825FEFA762}"/>
              </a:ext>
            </a:extLst>
          </p:cNvPr>
          <p:cNvSpPr txBox="1">
            <a:spLocks/>
          </p:cNvSpPr>
          <p:nvPr/>
        </p:nvSpPr>
        <p:spPr>
          <a:xfrm>
            <a:off x="8109232" y="3755029"/>
            <a:ext cx="3511233" cy="4691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0" indent="-457200">
              <a:buClr>
                <a:srgbClr val="6957C7"/>
              </a:buClr>
              <a:buFont typeface="+mj-lt"/>
              <a:buAutoNum type="alphaLcParenR" startAt="4"/>
              <a:defRPr/>
            </a:pPr>
            <a:r>
              <a:rPr lang="en-GB" sz="2000" dirty="0">
                <a:solidFill>
                  <a:srgbClr val="00B0F0"/>
                </a:solidFill>
              </a:rPr>
              <a:t>Maidenhair tree</a:t>
            </a:r>
            <a:endParaRPr kumimoji="0" lang="en-GB" sz="2000" b="0" i="0" u="none" strike="noStrike" kern="1200" cap="all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A7CDD0-3486-430C-BD4B-71EC3A6EA559}"/>
              </a:ext>
            </a:extLst>
          </p:cNvPr>
          <p:cNvSpPr txBox="1"/>
          <p:nvPr/>
        </p:nvSpPr>
        <p:spPr>
          <a:xfrm>
            <a:off x="8161063" y="4469432"/>
            <a:ext cx="3511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dirty="0">
                <a:solidFill>
                  <a:srgbClr val="FFFFFF"/>
                </a:solidFill>
              </a:rPr>
              <a:t>This plant produces </a:t>
            </a:r>
            <a:r>
              <a:rPr lang="en-GB" dirty="0" err="1">
                <a:solidFill>
                  <a:srgbClr val="FFFFFF"/>
                </a:solidFill>
              </a:rPr>
              <a:t>numereos</a:t>
            </a:r>
            <a:r>
              <a:rPr lang="en-GB" dirty="0">
                <a:solidFill>
                  <a:srgbClr val="FFFFFF"/>
                </a:solidFill>
              </a:rPr>
              <a:t> branches covered in long, sharp thorns.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322DD9-F952-4B6C-A26F-20B1D2011EEC}"/>
              </a:ext>
            </a:extLst>
          </p:cNvPr>
          <p:cNvSpPr txBox="1"/>
          <p:nvPr/>
        </p:nvSpPr>
        <p:spPr>
          <a:xfrm>
            <a:off x="8109009" y="4370845"/>
            <a:ext cx="399784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Click here for a clue..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FD09655D-1329-43E8-947D-0C5AA81EFE46}"/>
              </a:ext>
            </a:extLst>
          </p:cNvPr>
          <p:cNvSpPr txBox="1">
            <a:spLocks/>
          </p:cNvSpPr>
          <p:nvPr/>
        </p:nvSpPr>
        <p:spPr>
          <a:xfrm>
            <a:off x="8109211" y="6160576"/>
            <a:ext cx="4082769" cy="639123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effectLst/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Click on the answer to submit </a:t>
            </a:r>
          </a:p>
        </p:txBody>
      </p:sp>
      <p:sp>
        <p:nvSpPr>
          <p:cNvPr id="18" name="Subtitle 12">
            <a:hlinkClick r:id="rId2" action="ppaction://hlinksldjump"/>
            <a:extLst>
              <a:ext uri="{FF2B5EF4-FFF2-40B4-BE49-F238E27FC236}">
                <a16:creationId xmlns:a16="http://schemas.microsoft.com/office/drawing/2014/main" id="{EF23AEF8-4C46-413E-ADCC-B246FFD9DD3F}"/>
              </a:ext>
            </a:extLst>
          </p:cNvPr>
          <p:cNvSpPr txBox="1">
            <a:spLocks/>
          </p:cNvSpPr>
          <p:nvPr/>
        </p:nvSpPr>
        <p:spPr>
          <a:xfrm>
            <a:off x="8109230" y="2520577"/>
            <a:ext cx="3892535" cy="6450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0" indent="-457200">
              <a:buClr>
                <a:srgbClr val="6957C7"/>
              </a:buClr>
              <a:buFont typeface="+mj-lt"/>
              <a:buAutoNum type="alphaLcParenR" startAt="2"/>
              <a:defRPr/>
            </a:pPr>
            <a:r>
              <a:rPr lang="en-GB" sz="1800" dirty="0">
                <a:solidFill>
                  <a:srgbClr val="00B0F0"/>
                </a:solidFill>
              </a:rPr>
              <a:t>Firethorn (Pyracantha) </a:t>
            </a:r>
            <a:endParaRPr kumimoji="0" lang="en-GB" sz="1800" b="0" i="0" u="none" strike="noStrike" kern="1200" cap="all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09E065-24F4-43B2-A65D-252CBC0401BE}"/>
              </a:ext>
            </a:extLst>
          </p:cNvPr>
          <p:cNvSpPr txBox="1"/>
          <p:nvPr/>
        </p:nvSpPr>
        <p:spPr>
          <a:xfrm>
            <a:off x="10462436" y="1954590"/>
            <a:ext cx="1443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X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Try again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69810C0-2151-4C2B-8928-FD4E6B7ED457}"/>
              </a:ext>
            </a:extLst>
          </p:cNvPr>
          <p:cNvSpPr txBox="1"/>
          <p:nvPr/>
        </p:nvSpPr>
        <p:spPr>
          <a:xfrm>
            <a:off x="10557969" y="3330136"/>
            <a:ext cx="1443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X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 Try again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92FFFF2-C52B-491E-8FE0-B77C066B2A17}"/>
              </a:ext>
            </a:extLst>
          </p:cNvPr>
          <p:cNvSpPr txBox="1"/>
          <p:nvPr/>
        </p:nvSpPr>
        <p:spPr>
          <a:xfrm>
            <a:off x="10557969" y="3930095"/>
            <a:ext cx="1443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X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 Try again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003AD2-3C83-48E5-803F-AD14392E49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26" y="0"/>
            <a:ext cx="810768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F498AD-EC07-4959-92E2-CD8374EF88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807" y="35393"/>
            <a:ext cx="3398520" cy="188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1804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5" grpId="0" animBg="1"/>
      <p:bldP spid="19" grpId="0"/>
      <p:bldP spid="20" grpId="0"/>
      <p:bldP spid="21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44">
            <a:extLst>
              <a:ext uri="{FF2B5EF4-FFF2-40B4-BE49-F238E27FC236}">
                <a16:creationId xmlns:a16="http://schemas.microsoft.com/office/drawing/2014/main" id="{3A852E5D-96B2-47B5-AB0F-426F231FB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8" y="457201"/>
            <a:ext cx="3703320" cy="5935131"/>
            <a:chOff x="438068" y="457201"/>
            <a:chExt cx="3703320" cy="5935131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BEA2C8A-CA20-494E-8DAA-985E842ED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41102"/>
              <a:ext cx="3702134" cy="5751230"/>
            </a:xfrm>
            <a:prstGeom prst="rect">
              <a:avLst/>
            </a:prstGeom>
            <a:solidFill>
              <a:srgbClr val="465359">
                <a:alpha val="97000"/>
              </a:srgb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6" name="Rectangle 46">
              <a:extLst>
                <a:ext uri="{FF2B5EF4-FFF2-40B4-BE49-F238E27FC236}">
                  <a16:creationId xmlns:a16="http://schemas.microsoft.com/office/drawing/2014/main" id="{DBAE429C-3A94-4C39-B88C-596F1E4C0A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1"/>
              <a:ext cx="3703320" cy="91440"/>
            </a:xfrm>
            <a:prstGeom prst="rect">
              <a:avLst/>
            </a:prstGeom>
            <a:solidFill>
              <a:srgbClr val="46535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9BEA2136-6130-48E0-B1F7-2AEAAC860F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572168" y="713372"/>
            <a:ext cx="1471283" cy="14712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5EE0F81-95D7-4C33-B577-754B09958019}"/>
              </a:ext>
            </a:extLst>
          </p:cNvPr>
          <p:cNvSpPr txBox="1"/>
          <p:nvPr/>
        </p:nvSpPr>
        <p:spPr>
          <a:xfrm>
            <a:off x="491035" y="2842822"/>
            <a:ext cx="3501912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en-GB" dirty="0">
                <a:solidFill>
                  <a:srgbClr val="FFFFFF"/>
                </a:solidFill>
              </a:rPr>
              <a:t>This plant is a prickly shrub that can reach 6-16 feet in height and 5-10 feet in width.</a:t>
            </a:r>
          </a:p>
          <a:p>
            <a:pPr lvl="0"/>
            <a:endParaRPr lang="en-GB" dirty="0">
              <a:solidFill>
                <a:srgbClr val="FFFFFF"/>
              </a:solidFill>
            </a:endParaRPr>
          </a:p>
          <a:p>
            <a:pPr lvl="0"/>
            <a:r>
              <a:rPr lang="en-GB" dirty="0">
                <a:solidFill>
                  <a:srgbClr val="FFFFFF"/>
                </a:solidFill>
              </a:rPr>
              <a:t>This plant produces numerous branches covered in long, sharp thorns.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BB5D36-55A6-4D67-83A1-7A70B1249B36}"/>
              </a:ext>
            </a:extLst>
          </p:cNvPr>
          <p:cNvSpPr txBox="1"/>
          <p:nvPr/>
        </p:nvSpPr>
        <p:spPr>
          <a:xfrm>
            <a:off x="580880" y="2100011"/>
            <a:ext cx="3412067" cy="66486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Well done!!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196804-9180-435D-8981-C0FEB0C43471}"/>
              </a:ext>
            </a:extLst>
          </p:cNvPr>
          <p:cNvSpPr txBox="1"/>
          <p:nvPr/>
        </p:nvSpPr>
        <p:spPr>
          <a:xfrm>
            <a:off x="617760" y="5840437"/>
            <a:ext cx="3342751" cy="4096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Click            to continue</a:t>
            </a:r>
          </a:p>
        </p:txBody>
      </p:sp>
      <p:sp>
        <p:nvSpPr>
          <p:cNvPr id="13" name="Action Button: Go Forward or Next 1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7E058DDF-C02F-44AB-916C-3BAC19DEE1F8}"/>
              </a:ext>
            </a:extLst>
          </p:cNvPr>
          <p:cNvSpPr/>
          <p:nvPr/>
        </p:nvSpPr>
        <p:spPr>
          <a:xfrm>
            <a:off x="1417765" y="5844171"/>
            <a:ext cx="453973" cy="41286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177B33-8CD0-4C53-BEC9-3A6386B2590E}"/>
              </a:ext>
            </a:extLst>
          </p:cNvPr>
          <p:cNvSpPr txBox="1"/>
          <p:nvPr/>
        </p:nvSpPr>
        <p:spPr>
          <a:xfrm>
            <a:off x="4283014" y="820083"/>
            <a:ext cx="269838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Firethorn (Pyracantha)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4A1245-57BB-4120-B420-34B6CBD822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5759" y="641102"/>
            <a:ext cx="76200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0493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E08D4B6A-8113-4DFB-B82E-B60CAC8E0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B0D6E2-E17F-4C4D-9B5D-CC07F12D9D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9235" y="863696"/>
            <a:ext cx="3511233" cy="884958"/>
          </a:xfrm>
        </p:spPr>
        <p:txBody>
          <a:bodyPr anchor="t">
            <a:normAutofit fontScale="90000"/>
          </a:bodyPr>
          <a:lstStyle/>
          <a:p>
            <a:r>
              <a:rPr lang="en-GB" sz="2800" dirty="0">
                <a:solidFill>
                  <a:schemeClr val="tx1"/>
                </a:solidFill>
              </a:rPr>
              <a:t>Can you name this plant?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9235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Subtitle 12">
            <a:hlinkClick r:id="" action="ppaction://noaction"/>
            <a:extLst>
              <a:ext uri="{FF2B5EF4-FFF2-40B4-BE49-F238E27FC236}">
                <a16:creationId xmlns:a16="http://schemas.microsoft.com/office/drawing/2014/main" id="{5DF48F80-B37E-46AC-B2B6-3B259AEE27B8}"/>
              </a:ext>
            </a:extLst>
          </p:cNvPr>
          <p:cNvSpPr txBox="1">
            <a:spLocks/>
          </p:cNvSpPr>
          <p:nvPr/>
        </p:nvSpPr>
        <p:spPr>
          <a:xfrm>
            <a:off x="8109234" y="1993947"/>
            <a:ext cx="3511233" cy="4224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957C7"/>
              </a:buClr>
              <a:buSzPct val="92000"/>
              <a:buFont typeface="+mj-lt"/>
              <a:buAutoNum type="alphaLcParenR"/>
              <a:tabLst/>
              <a:defRPr/>
            </a:pPr>
            <a:r>
              <a:rPr kumimoji="0" lang="en-GB" sz="2000" b="0" i="0" u="none" strike="noStrike" kern="1200" cap="all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Rose</a:t>
            </a:r>
          </a:p>
        </p:txBody>
      </p:sp>
      <p:sp>
        <p:nvSpPr>
          <p:cNvPr id="28" name="Subtitle 12">
            <a:extLst>
              <a:ext uri="{FF2B5EF4-FFF2-40B4-BE49-F238E27FC236}">
                <a16:creationId xmlns:a16="http://schemas.microsoft.com/office/drawing/2014/main" id="{4C874775-EB74-4908-8E74-5343DECE7A47}"/>
              </a:ext>
            </a:extLst>
          </p:cNvPr>
          <p:cNvSpPr txBox="1">
            <a:spLocks/>
          </p:cNvSpPr>
          <p:nvPr/>
        </p:nvSpPr>
        <p:spPr>
          <a:xfrm>
            <a:off x="8109233" y="3124200"/>
            <a:ext cx="3511233" cy="4691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0" indent="-457200">
              <a:buClr>
                <a:srgbClr val="6957C7"/>
              </a:buClr>
              <a:buFont typeface="+mj-lt"/>
              <a:buAutoNum type="alphaLcParenR" startAt="2"/>
              <a:defRPr/>
            </a:pPr>
            <a:r>
              <a:rPr lang="en-GB" sz="2000" dirty="0">
                <a:solidFill>
                  <a:srgbClr val="00B0F0"/>
                </a:solidFill>
              </a:rPr>
              <a:t>Alder Buckthorn</a:t>
            </a:r>
            <a:endParaRPr kumimoji="0" lang="en-GB" sz="2000" b="0" i="0" u="none" strike="noStrike" kern="1200" cap="all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0" name="Subtitle 12">
            <a:hlinkClick r:id="rId2" action="ppaction://hlinksldjump"/>
            <a:extLst>
              <a:ext uri="{FF2B5EF4-FFF2-40B4-BE49-F238E27FC236}">
                <a16:creationId xmlns:a16="http://schemas.microsoft.com/office/drawing/2014/main" id="{6725490B-D1F0-4CD4-BE36-E4825FEFA762}"/>
              </a:ext>
            </a:extLst>
          </p:cNvPr>
          <p:cNvSpPr txBox="1">
            <a:spLocks/>
          </p:cNvSpPr>
          <p:nvPr/>
        </p:nvSpPr>
        <p:spPr>
          <a:xfrm>
            <a:off x="8109232" y="3755029"/>
            <a:ext cx="3511233" cy="4691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957C7"/>
              </a:buClr>
              <a:buSzPct val="92000"/>
              <a:buFont typeface="+mj-lt"/>
              <a:buAutoNum type="alphaLcParenR" startAt="4"/>
              <a:tabLst/>
              <a:defRPr/>
            </a:pPr>
            <a:r>
              <a:rPr kumimoji="0" lang="en-GB" sz="2000" b="0" i="0" u="none" strike="noStrike" kern="1200" cap="all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English Elm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A7CDD0-3486-430C-BD4B-71EC3A6EA559}"/>
              </a:ext>
            </a:extLst>
          </p:cNvPr>
          <p:cNvSpPr txBox="1"/>
          <p:nvPr/>
        </p:nvSpPr>
        <p:spPr>
          <a:xfrm>
            <a:off x="8161063" y="4469432"/>
            <a:ext cx="3511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 </a:t>
            </a:r>
            <a:r>
              <a:rPr lang="en-GB" dirty="0">
                <a:solidFill>
                  <a:srgbClr val="FFFFFF"/>
                </a:solidFill>
              </a:rPr>
              <a:t>Mature trees can grow up to </a:t>
            </a:r>
            <a:r>
              <a:rPr lang="en-GB" dirty="0" err="1">
                <a:solidFill>
                  <a:srgbClr val="FFFFFF"/>
                </a:solidFill>
              </a:rPr>
              <a:t>30m</a:t>
            </a:r>
            <a:r>
              <a:rPr lang="en-GB" dirty="0">
                <a:solidFill>
                  <a:srgbClr val="FFFFFF"/>
                </a:solidFill>
              </a:rPr>
              <a:t> and can live for more than 100 years.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322DD9-F952-4B6C-A26F-20B1D2011EEC}"/>
              </a:ext>
            </a:extLst>
          </p:cNvPr>
          <p:cNvSpPr txBox="1"/>
          <p:nvPr/>
        </p:nvSpPr>
        <p:spPr>
          <a:xfrm>
            <a:off x="8109211" y="4502089"/>
            <a:ext cx="399784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Click here for a clue..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FD09655D-1329-43E8-947D-0C5AA81EFE46}"/>
              </a:ext>
            </a:extLst>
          </p:cNvPr>
          <p:cNvSpPr txBox="1">
            <a:spLocks/>
          </p:cNvSpPr>
          <p:nvPr/>
        </p:nvSpPr>
        <p:spPr>
          <a:xfrm>
            <a:off x="8109211" y="6160576"/>
            <a:ext cx="4082769" cy="639123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effectLst/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Click on the answer to submit </a:t>
            </a:r>
          </a:p>
        </p:txBody>
      </p:sp>
      <p:sp>
        <p:nvSpPr>
          <p:cNvPr id="18" name="Subtitle 12">
            <a:extLst>
              <a:ext uri="{FF2B5EF4-FFF2-40B4-BE49-F238E27FC236}">
                <a16:creationId xmlns:a16="http://schemas.microsoft.com/office/drawing/2014/main" id="{EF23AEF8-4C46-413E-ADCC-B246FFD9DD3F}"/>
              </a:ext>
            </a:extLst>
          </p:cNvPr>
          <p:cNvSpPr txBox="1">
            <a:spLocks/>
          </p:cNvSpPr>
          <p:nvPr/>
        </p:nvSpPr>
        <p:spPr>
          <a:xfrm>
            <a:off x="8109231" y="2520577"/>
            <a:ext cx="3511233" cy="4224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0" indent="-457200">
              <a:buClr>
                <a:srgbClr val="6957C7"/>
              </a:buClr>
              <a:buFont typeface="+mj-lt"/>
              <a:buAutoNum type="alphaLcParenR" startAt="2"/>
              <a:defRPr/>
            </a:pPr>
            <a:r>
              <a:rPr lang="en-GB" sz="2000" dirty="0">
                <a:solidFill>
                  <a:srgbClr val="00B0F0"/>
                </a:solidFill>
              </a:rPr>
              <a:t>Mulberry</a:t>
            </a:r>
            <a:endParaRPr kumimoji="0" lang="en-GB" sz="2000" b="0" i="0" u="none" strike="noStrike" kern="1200" cap="all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09E065-24F4-43B2-A65D-252CBC0401BE}"/>
              </a:ext>
            </a:extLst>
          </p:cNvPr>
          <p:cNvSpPr txBox="1"/>
          <p:nvPr/>
        </p:nvSpPr>
        <p:spPr>
          <a:xfrm>
            <a:off x="10557970" y="1940359"/>
            <a:ext cx="1443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X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Try again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69810C0-2151-4C2B-8928-FD4E6B7ED457}"/>
              </a:ext>
            </a:extLst>
          </p:cNvPr>
          <p:cNvSpPr txBox="1"/>
          <p:nvPr/>
        </p:nvSpPr>
        <p:spPr>
          <a:xfrm>
            <a:off x="10705719" y="3272610"/>
            <a:ext cx="1443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X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 Try again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92FFFF2-C52B-491E-8FE0-B77C066B2A17}"/>
              </a:ext>
            </a:extLst>
          </p:cNvPr>
          <p:cNvSpPr txBox="1"/>
          <p:nvPr/>
        </p:nvSpPr>
        <p:spPr>
          <a:xfrm>
            <a:off x="10557970" y="2487037"/>
            <a:ext cx="1443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X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 Try again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2E22DF-7054-4CAF-85FE-7BF013FE7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015" y="0"/>
            <a:ext cx="81153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1C401B-C951-4A4D-80ED-315A60C8C0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206240" cy="2301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3720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5" grpId="0" animBg="1"/>
      <p:bldP spid="19" grpId="0"/>
      <p:bldP spid="20" grpId="0"/>
      <p:bldP spid="21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44">
            <a:extLst>
              <a:ext uri="{FF2B5EF4-FFF2-40B4-BE49-F238E27FC236}">
                <a16:creationId xmlns:a16="http://schemas.microsoft.com/office/drawing/2014/main" id="{3A852E5D-96B2-47B5-AB0F-426F231FB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8" y="457201"/>
            <a:ext cx="3703320" cy="5935131"/>
            <a:chOff x="438068" y="457201"/>
            <a:chExt cx="3703320" cy="5935131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BEA2C8A-CA20-494E-8DAA-985E842ED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41102"/>
              <a:ext cx="3702134" cy="5751230"/>
            </a:xfrm>
            <a:prstGeom prst="rect">
              <a:avLst/>
            </a:prstGeom>
            <a:solidFill>
              <a:srgbClr val="465359">
                <a:alpha val="97000"/>
              </a:srgb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6" name="Rectangle 46">
              <a:extLst>
                <a:ext uri="{FF2B5EF4-FFF2-40B4-BE49-F238E27FC236}">
                  <a16:creationId xmlns:a16="http://schemas.microsoft.com/office/drawing/2014/main" id="{DBAE429C-3A94-4C39-B88C-596F1E4C0A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1"/>
              <a:ext cx="3703320" cy="91440"/>
            </a:xfrm>
            <a:prstGeom prst="rect">
              <a:avLst/>
            </a:prstGeom>
            <a:solidFill>
              <a:srgbClr val="46535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9BEA2136-6130-48E0-B1F7-2AEAAC860F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572168" y="713372"/>
            <a:ext cx="1471283" cy="14712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5EE0F81-95D7-4C33-B577-754B09958019}"/>
              </a:ext>
            </a:extLst>
          </p:cNvPr>
          <p:cNvSpPr txBox="1"/>
          <p:nvPr/>
        </p:nvSpPr>
        <p:spPr>
          <a:xfrm>
            <a:off x="491035" y="2842822"/>
            <a:ext cx="3501912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dirty="0">
                <a:solidFill>
                  <a:srgbClr val="FFFFFF"/>
                </a:solidFill>
              </a:rPr>
              <a:t>Mature trees can grow up to </a:t>
            </a:r>
            <a:r>
              <a:rPr lang="en-GB" dirty="0" err="1">
                <a:solidFill>
                  <a:srgbClr val="FFFFFF"/>
                </a:solidFill>
              </a:rPr>
              <a:t>30m</a:t>
            </a:r>
            <a:r>
              <a:rPr lang="en-GB" dirty="0">
                <a:solidFill>
                  <a:srgbClr val="FFFFFF"/>
                </a:solidFill>
              </a:rPr>
              <a:t> and can live for more than 100 years.</a:t>
            </a:r>
          </a:p>
          <a:p>
            <a:pPr lvl="0"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lvl="0">
              <a:defRPr/>
            </a:pPr>
            <a:r>
              <a:rPr lang="en-GB" dirty="0">
                <a:solidFill>
                  <a:srgbClr val="FFFFFF"/>
                </a:solidFill>
              </a:rPr>
              <a:t>Some varieties are cultivated as dwarf trees, while others can reach the height of 115 feet high.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BB5D36-55A6-4D67-83A1-7A70B1249B36}"/>
              </a:ext>
            </a:extLst>
          </p:cNvPr>
          <p:cNvSpPr txBox="1"/>
          <p:nvPr/>
        </p:nvSpPr>
        <p:spPr>
          <a:xfrm>
            <a:off x="580880" y="2100011"/>
            <a:ext cx="3412067" cy="66486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Well done!!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196804-9180-435D-8981-C0FEB0C43471}"/>
              </a:ext>
            </a:extLst>
          </p:cNvPr>
          <p:cNvSpPr txBox="1"/>
          <p:nvPr/>
        </p:nvSpPr>
        <p:spPr>
          <a:xfrm>
            <a:off x="617760" y="5840437"/>
            <a:ext cx="3342751" cy="4096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Click            to continue</a:t>
            </a:r>
          </a:p>
        </p:txBody>
      </p:sp>
      <p:sp>
        <p:nvSpPr>
          <p:cNvPr id="13" name="Action Button: Go Forward or Next 1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7E058DDF-C02F-44AB-916C-3BAC19DEE1F8}"/>
              </a:ext>
            </a:extLst>
          </p:cNvPr>
          <p:cNvSpPr/>
          <p:nvPr/>
        </p:nvSpPr>
        <p:spPr>
          <a:xfrm>
            <a:off x="1417765" y="5844171"/>
            <a:ext cx="453973" cy="41286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05C9FD-0E53-49DB-A4CA-8FBA1164CC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3932" y="541868"/>
            <a:ext cx="7620000" cy="58978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177B33-8CD0-4C53-BEC9-3A6386B2590E}"/>
              </a:ext>
            </a:extLst>
          </p:cNvPr>
          <p:cNvSpPr txBox="1"/>
          <p:nvPr/>
        </p:nvSpPr>
        <p:spPr>
          <a:xfrm>
            <a:off x="4319894" y="5840437"/>
            <a:ext cx="269838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English Elm</a:t>
            </a:r>
          </a:p>
        </p:txBody>
      </p:sp>
    </p:spTree>
    <p:extLst>
      <p:ext uri="{BB962C8B-B14F-4D97-AF65-F5344CB8AC3E}">
        <p14:creationId xmlns:p14="http://schemas.microsoft.com/office/powerpoint/2010/main" val="22711765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E08D4B6A-8113-4DFB-B82E-B60CAC8E0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B0D6E2-E17F-4C4D-9B5D-CC07F12D9D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9235" y="863695"/>
            <a:ext cx="3511233" cy="2260505"/>
          </a:xfrm>
        </p:spPr>
        <p:txBody>
          <a:bodyPr anchor="t">
            <a:normAutofit/>
          </a:bodyPr>
          <a:lstStyle/>
          <a:p>
            <a:r>
              <a:rPr lang="en-GB" sz="2800" dirty="0">
                <a:solidFill>
                  <a:schemeClr val="tx1"/>
                </a:solidFill>
              </a:rPr>
              <a:t>Can you name this plant?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9235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Subtitle 12">
            <a:hlinkClick r:id="" action="ppaction://noaction"/>
            <a:extLst>
              <a:ext uri="{FF2B5EF4-FFF2-40B4-BE49-F238E27FC236}">
                <a16:creationId xmlns:a16="http://schemas.microsoft.com/office/drawing/2014/main" id="{5DF48F80-B37E-46AC-B2B6-3B259AEE27B8}"/>
              </a:ext>
            </a:extLst>
          </p:cNvPr>
          <p:cNvSpPr txBox="1">
            <a:spLocks/>
          </p:cNvSpPr>
          <p:nvPr/>
        </p:nvSpPr>
        <p:spPr>
          <a:xfrm>
            <a:off x="8109234" y="1993947"/>
            <a:ext cx="3511233" cy="4224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957C7"/>
              </a:buClr>
              <a:buSzPct val="92000"/>
              <a:buFont typeface="+mj-lt"/>
              <a:buAutoNum type="alphaLcParenR"/>
              <a:tabLst/>
              <a:defRPr/>
            </a:pPr>
            <a:r>
              <a:rPr kumimoji="0" lang="en-GB" sz="2000" b="0" i="0" u="none" strike="noStrike" kern="1200" cap="all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Spindle</a:t>
            </a:r>
          </a:p>
        </p:txBody>
      </p:sp>
      <p:sp>
        <p:nvSpPr>
          <p:cNvPr id="28" name="Subtitle 12">
            <a:hlinkClick r:id="rId2" action="ppaction://hlinksldjump"/>
            <a:extLst>
              <a:ext uri="{FF2B5EF4-FFF2-40B4-BE49-F238E27FC236}">
                <a16:creationId xmlns:a16="http://schemas.microsoft.com/office/drawing/2014/main" id="{4C874775-EB74-4908-8E74-5343DECE7A47}"/>
              </a:ext>
            </a:extLst>
          </p:cNvPr>
          <p:cNvSpPr txBox="1">
            <a:spLocks/>
          </p:cNvSpPr>
          <p:nvPr/>
        </p:nvSpPr>
        <p:spPr>
          <a:xfrm>
            <a:off x="8109233" y="3124200"/>
            <a:ext cx="3511233" cy="4691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957C7"/>
              </a:buClr>
              <a:buSzPct val="92000"/>
              <a:buFont typeface="+mj-lt"/>
              <a:buAutoNum type="alphaLcParenR" startAt="2"/>
              <a:tabLst/>
              <a:defRPr/>
            </a:pPr>
            <a:r>
              <a:rPr kumimoji="0" lang="en-GB" sz="2000" b="0" i="0" u="none" strike="noStrike" kern="1200" cap="all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Tutsan</a:t>
            </a:r>
            <a:endParaRPr kumimoji="0" lang="en-GB" sz="2000" b="0" i="0" u="none" strike="noStrike" kern="1200" cap="all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0" name="Subtitle 12">
            <a:hlinkClick r:id="" action="ppaction://noaction"/>
            <a:extLst>
              <a:ext uri="{FF2B5EF4-FFF2-40B4-BE49-F238E27FC236}">
                <a16:creationId xmlns:a16="http://schemas.microsoft.com/office/drawing/2014/main" id="{6725490B-D1F0-4CD4-BE36-E4825FEFA762}"/>
              </a:ext>
            </a:extLst>
          </p:cNvPr>
          <p:cNvSpPr txBox="1">
            <a:spLocks/>
          </p:cNvSpPr>
          <p:nvPr/>
        </p:nvSpPr>
        <p:spPr>
          <a:xfrm>
            <a:off x="8109232" y="3755029"/>
            <a:ext cx="3511233" cy="4691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0" indent="-457200">
              <a:buClr>
                <a:srgbClr val="6957C7"/>
              </a:buClr>
              <a:buFont typeface="+mj-lt"/>
              <a:buAutoNum type="alphaLcParenR" startAt="4"/>
              <a:defRPr/>
            </a:pPr>
            <a:r>
              <a:rPr lang="en-GB" sz="2000" dirty="0">
                <a:solidFill>
                  <a:srgbClr val="00B0F0"/>
                </a:solidFill>
              </a:rPr>
              <a:t>Willow Osier</a:t>
            </a:r>
            <a:endParaRPr kumimoji="0" lang="en-GB" sz="2000" b="0" i="0" u="none" strike="noStrike" kern="1200" cap="all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A7CDD0-3486-430C-BD4B-71EC3A6EA559}"/>
              </a:ext>
            </a:extLst>
          </p:cNvPr>
          <p:cNvSpPr txBox="1"/>
          <p:nvPr/>
        </p:nvSpPr>
        <p:spPr>
          <a:xfrm>
            <a:off x="8161063" y="4469432"/>
            <a:ext cx="3511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 </a:t>
            </a:r>
            <a:r>
              <a:rPr lang="en-GB" dirty="0">
                <a:solidFill>
                  <a:srgbClr val="FFFFFF"/>
                </a:solidFill>
              </a:rPr>
              <a:t>Grows in the Mediterranean area.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322DD9-F952-4B6C-A26F-20B1D2011EEC}"/>
              </a:ext>
            </a:extLst>
          </p:cNvPr>
          <p:cNvSpPr txBox="1"/>
          <p:nvPr/>
        </p:nvSpPr>
        <p:spPr>
          <a:xfrm>
            <a:off x="8084820" y="4428351"/>
            <a:ext cx="399784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Click here for a clue..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FD09655D-1329-43E8-947D-0C5AA81EFE46}"/>
              </a:ext>
            </a:extLst>
          </p:cNvPr>
          <p:cNvSpPr txBox="1">
            <a:spLocks/>
          </p:cNvSpPr>
          <p:nvPr/>
        </p:nvSpPr>
        <p:spPr>
          <a:xfrm>
            <a:off x="8109211" y="6160576"/>
            <a:ext cx="4082769" cy="639123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effectLst/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Click on the answer to submit </a:t>
            </a:r>
          </a:p>
        </p:txBody>
      </p:sp>
      <p:sp>
        <p:nvSpPr>
          <p:cNvPr id="18" name="Subtitle 12">
            <a:hlinkClick r:id="" action="ppaction://noaction"/>
            <a:extLst>
              <a:ext uri="{FF2B5EF4-FFF2-40B4-BE49-F238E27FC236}">
                <a16:creationId xmlns:a16="http://schemas.microsoft.com/office/drawing/2014/main" id="{EF23AEF8-4C46-413E-ADCC-B246FFD9DD3F}"/>
              </a:ext>
            </a:extLst>
          </p:cNvPr>
          <p:cNvSpPr txBox="1">
            <a:spLocks/>
          </p:cNvSpPr>
          <p:nvPr/>
        </p:nvSpPr>
        <p:spPr>
          <a:xfrm>
            <a:off x="8109231" y="2520577"/>
            <a:ext cx="3511233" cy="4224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0" indent="-457200">
              <a:buClr>
                <a:srgbClr val="6957C7"/>
              </a:buClr>
              <a:buFont typeface="+mj-lt"/>
              <a:buAutoNum type="alphaLcParenR" startAt="2"/>
              <a:defRPr/>
            </a:pPr>
            <a:r>
              <a:rPr lang="en-GB" sz="2000" dirty="0">
                <a:solidFill>
                  <a:srgbClr val="00B0F0"/>
                </a:solidFill>
              </a:rPr>
              <a:t>Sycamore</a:t>
            </a:r>
            <a:endParaRPr kumimoji="0" lang="en-GB" sz="2000" b="0" i="0" u="none" strike="noStrike" kern="1200" cap="all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09E065-24F4-43B2-A65D-252CBC0401BE}"/>
              </a:ext>
            </a:extLst>
          </p:cNvPr>
          <p:cNvSpPr txBox="1"/>
          <p:nvPr/>
        </p:nvSpPr>
        <p:spPr>
          <a:xfrm>
            <a:off x="10351282" y="1901384"/>
            <a:ext cx="1443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X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 Try again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69810C0-2151-4C2B-8928-FD4E6B7ED457}"/>
              </a:ext>
            </a:extLst>
          </p:cNvPr>
          <p:cNvSpPr txBox="1"/>
          <p:nvPr/>
        </p:nvSpPr>
        <p:spPr>
          <a:xfrm>
            <a:off x="10331939" y="3676736"/>
            <a:ext cx="1443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X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 Try again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92FFFF2-C52B-491E-8FE0-B77C066B2A17}"/>
              </a:ext>
            </a:extLst>
          </p:cNvPr>
          <p:cNvSpPr txBox="1"/>
          <p:nvPr/>
        </p:nvSpPr>
        <p:spPr>
          <a:xfrm>
            <a:off x="10351282" y="2511035"/>
            <a:ext cx="1443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X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 Try again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BE98CB-8E44-450E-AA6F-0852DFCA1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71" y="0"/>
            <a:ext cx="808482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89B35B-FB20-4D6C-A210-9B325A9589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758" y="-8560"/>
            <a:ext cx="3398520" cy="216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9562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5" grpId="0" animBg="1"/>
      <p:bldP spid="19" grpId="0"/>
      <p:bldP spid="20" grpId="0"/>
      <p:bldP spid="21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44">
            <a:extLst>
              <a:ext uri="{FF2B5EF4-FFF2-40B4-BE49-F238E27FC236}">
                <a16:creationId xmlns:a16="http://schemas.microsoft.com/office/drawing/2014/main" id="{3A852E5D-96B2-47B5-AB0F-426F231FB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8" y="457201"/>
            <a:ext cx="3703320" cy="5935131"/>
            <a:chOff x="438068" y="457201"/>
            <a:chExt cx="3703320" cy="5935131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BEA2C8A-CA20-494E-8DAA-985E842ED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41102"/>
              <a:ext cx="3702134" cy="5751230"/>
            </a:xfrm>
            <a:prstGeom prst="rect">
              <a:avLst/>
            </a:prstGeom>
            <a:solidFill>
              <a:srgbClr val="465359">
                <a:alpha val="97000"/>
              </a:srgb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6" name="Rectangle 46">
              <a:extLst>
                <a:ext uri="{FF2B5EF4-FFF2-40B4-BE49-F238E27FC236}">
                  <a16:creationId xmlns:a16="http://schemas.microsoft.com/office/drawing/2014/main" id="{DBAE429C-3A94-4C39-B88C-596F1E4C0A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1"/>
              <a:ext cx="3703320" cy="91440"/>
            </a:xfrm>
            <a:prstGeom prst="rect">
              <a:avLst/>
            </a:prstGeom>
            <a:solidFill>
              <a:srgbClr val="46535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9BEA2136-6130-48E0-B1F7-2AEAAC860F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572168" y="713372"/>
            <a:ext cx="1471283" cy="14712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5EE0F81-95D7-4C33-B577-754B09958019}"/>
              </a:ext>
            </a:extLst>
          </p:cNvPr>
          <p:cNvSpPr txBox="1"/>
          <p:nvPr/>
        </p:nvSpPr>
        <p:spPr>
          <a:xfrm>
            <a:off x="491035" y="2842822"/>
            <a:ext cx="350191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dirty="0">
                <a:solidFill>
                  <a:srgbClr val="FFFFFF"/>
                </a:solidFill>
              </a:rPr>
              <a:t>Grows in the Mediterranean area.</a:t>
            </a:r>
          </a:p>
          <a:p>
            <a:pPr lvl="0"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lvl="0">
              <a:defRPr/>
            </a:pPr>
            <a:r>
              <a:rPr lang="en-GB" dirty="0">
                <a:solidFill>
                  <a:srgbClr val="FFFFFF"/>
                </a:solidFill>
              </a:rPr>
              <a:t>Is a member of the hypericum  genus family.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BB5D36-55A6-4D67-83A1-7A70B1249B36}"/>
              </a:ext>
            </a:extLst>
          </p:cNvPr>
          <p:cNvSpPr txBox="1"/>
          <p:nvPr/>
        </p:nvSpPr>
        <p:spPr>
          <a:xfrm>
            <a:off x="580880" y="2100011"/>
            <a:ext cx="3412067" cy="66486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Well done!!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196804-9180-435D-8981-C0FEB0C43471}"/>
              </a:ext>
            </a:extLst>
          </p:cNvPr>
          <p:cNvSpPr txBox="1"/>
          <p:nvPr/>
        </p:nvSpPr>
        <p:spPr>
          <a:xfrm>
            <a:off x="617760" y="5840437"/>
            <a:ext cx="3342751" cy="4096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Click            to continue</a:t>
            </a:r>
          </a:p>
        </p:txBody>
      </p:sp>
      <p:sp>
        <p:nvSpPr>
          <p:cNvPr id="13" name="Action Button: Go Forward or Next 1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7E058DDF-C02F-44AB-916C-3BAC19DEE1F8}"/>
              </a:ext>
            </a:extLst>
          </p:cNvPr>
          <p:cNvSpPr/>
          <p:nvPr/>
        </p:nvSpPr>
        <p:spPr>
          <a:xfrm>
            <a:off x="1417765" y="5844171"/>
            <a:ext cx="453973" cy="41286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177B33-8CD0-4C53-BEC9-3A6386B2590E}"/>
              </a:ext>
            </a:extLst>
          </p:cNvPr>
          <p:cNvSpPr txBox="1"/>
          <p:nvPr/>
        </p:nvSpPr>
        <p:spPr>
          <a:xfrm>
            <a:off x="5608895" y="5291893"/>
            <a:ext cx="269838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Tutsan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806C14-CF48-481F-A838-4AEFC68466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5758" y="563032"/>
            <a:ext cx="7618173" cy="5829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F40B35-104A-42E3-8A19-176492CB61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6541" y="563032"/>
            <a:ext cx="2453640" cy="216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8840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7">
            <a:extLst>
              <a:ext uri="{FF2B5EF4-FFF2-40B4-BE49-F238E27FC236}">
                <a16:creationId xmlns:a16="http://schemas.microsoft.com/office/drawing/2014/main" id="{26B4480E-B7FF-4481-890E-043A69AE6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A62973-B036-4C39-BA60-A51A91F61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37"/>
            <a:ext cx="12192000" cy="6858000"/>
          </a:xfrm>
          <a:prstGeom prst="rect">
            <a:avLst/>
          </a:prstGeom>
        </p:spPr>
      </p:pic>
      <p:sp>
        <p:nvSpPr>
          <p:cNvPr id="25" name="Rectangle 19">
            <a:extLst>
              <a:ext uri="{FF2B5EF4-FFF2-40B4-BE49-F238E27FC236}">
                <a16:creationId xmlns:a16="http://schemas.microsoft.com/office/drawing/2014/main" id="{64C13BAB-7C00-4D21-A857-E3D41C0A2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4797" y="1661699"/>
            <a:ext cx="3703320" cy="94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Rectangle 21">
            <a:extLst>
              <a:ext uri="{FF2B5EF4-FFF2-40B4-BE49-F238E27FC236}">
                <a16:creationId xmlns:a16="http://schemas.microsoft.com/office/drawing/2014/main" id="{1F1FF39A-AC3C-4066-9D4C-519AA2281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5983" y="1812471"/>
            <a:ext cx="3702134" cy="3383831"/>
          </a:xfrm>
          <a:prstGeom prst="rect">
            <a:avLst/>
          </a:prstGeom>
          <a:solidFill>
            <a:schemeClr val="bg1">
              <a:alpha val="97000"/>
            </a:scheme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38F294-23AE-4C9E-91B3-62DE53C00B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89065" y="2324906"/>
            <a:ext cx="3403426" cy="1588698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GB" sz="2500" cap="none" dirty="0">
                <a:solidFill>
                  <a:schemeClr val="tx1"/>
                </a:solidFill>
              </a:rPr>
              <a:t>Children's Ministry Churchyard Quiz</a:t>
            </a:r>
            <a:br>
              <a:rPr lang="en-GB" sz="2500" cap="none" dirty="0">
                <a:solidFill>
                  <a:schemeClr val="tx1"/>
                </a:solidFill>
              </a:rPr>
            </a:br>
            <a:br>
              <a:rPr lang="en-GB" sz="2500" dirty="0">
                <a:solidFill>
                  <a:schemeClr val="tx1"/>
                </a:solidFill>
              </a:rPr>
            </a:br>
            <a:r>
              <a:rPr lang="en-GB" sz="2500" dirty="0">
                <a:solidFill>
                  <a:schemeClr val="tx1"/>
                </a:solidFill>
              </a:rPr>
              <a:t>Coming Soon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306E07-10A5-4EEB-AF94-228409B3C2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89065" y="3945249"/>
            <a:ext cx="3403426" cy="738820"/>
          </a:xfrm>
        </p:spPr>
        <p:txBody>
          <a:bodyPr>
            <a:normAutofit/>
          </a:bodyPr>
          <a:lstStyle/>
          <a:p>
            <a:pPr algn="ctr"/>
            <a:r>
              <a:rPr lang="en-GB" sz="1600" dirty="0">
                <a:latin typeface="+mj-lt"/>
                <a:ea typeface="+mj-ea"/>
                <a:cs typeface="+mj-cs"/>
              </a:rPr>
              <a:t>Part 5</a:t>
            </a:r>
          </a:p>
        </p:txBody>
      </p:sp>
    </p:spTree>
    <p:extLst>
      <p:ext uri="{BB962C8B-B14F-4D97-AF65-F5344CB8AC3E}">
        <p14:creationId xmlns:p14="http://schemas.microsoft.com/office/powerpoint/2010/main" val="27123200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7">
            <a:extLst>
              <a:ext uri="{FF2B5EF4-FFF2-40B4-BE49-F238E27FC236}">
                <a16:creationId xmlns:a16="http://schemas.microsoft.com/office/drawing/2014/main" id="{26B4480E-B7FF-4481-890E-043A69AE6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0AA4DB-E382-4767-99F6-A4864C94C3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Rectangle 19">
            <a:extLst>
              <a:ext uri="{FF2B5EF4-FFF2-40B4-BE49-F238E27FC236}">
                <a16:creationId xmlns:a16="http://schemas.microsoft.com/office/drawing/2014/main" id="{64C13BAB-7C00-4D21-A857-E3D41C0A2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4797" y="1661699"/>
            <a:ext cx="3703320" cy="94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Rectangle 21">
            <a:extLst>
              <a:ext uri="{FF2B5EF4-FFF2-40B4-BE49-F238E27FC236}">
                <a16:creationId xmlns:a16="http://schemas.microsoft.com/office/drawing/2014/main" id="{1F1FF39A-AC3C-4066-9D4C-519AA2281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5983" y="1812471"/>
            <a:ext cx="3702134" cy="3383831"/>
          </a:xfrm>
          <a:prstGeom prst="rect">
            <a:avLst/>
          </a:prstGeom>
          <a:solidFill>
            <a:schemeClr val="bg1">
              <a:alpha val="97000"/>
            </a:scheme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38F294-23AE-4C9E-91B3-62DE53C00B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89065" y="2324906"/>
            <a:ext cx="3403426" cy="1588698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GB" sz="2500" cap="none" dirty="0">
                <a:solidFill>
                  <a:schemeClr val="tx1"/>
                </a:solidFill>
              </a:rPr>
              <a:t>Children's Ministry Churchyard Quiz</a:t>
            </a:r>
            <a:br>
              <a:rPr lang="en-GB" sz="2500" dirty="0">
                <a:solidFill>
                  <a:schemeClr val="tx1"/>
                </a:solidFill>
              </a:rPr>
            </a:br>
            <a:br>
              <a:rPr lang="en-GB" sz="2500" dirty="0">
                <a:solidFill>
                  <a:schemeClr val="tx1"/>
                </a:solidFill>
              </a:rPr>
            </a:br>
            <a:r>
              <a:rPr lang="en-GB" sz="2500" dirty="0">
                <a:solidFill>
                  <a:schemeClr val="tx1"/>
                </a:solidFill>
              </a:rPr>
              <a:t>Coming Soon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306E07-10A5-4EEB-AF94-228409B3C2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89065" y="3945249"/>
            <a:ext cx="3403426" cy="738820"/>
          </a:xfrm>
        </p:spPr>
        <p:txBody>
          <a:bodyPr>
            <a:normAutofit/>
          </a:bodyPr>
          <a:lstStyle/>
          <a:p>
            <a:pPr algn="ctr"/>
            <a:r>
              <a:rPr lang="en-GB" sz="1600" dirty="0">
                <a:latin typeface="+mj-lt"/>
                <a:ea typeface="+mj-ea"/>
                <a:cs typeface="+mj-cs"/>
              </a:rPr>
              <a:t>Part 6</a:t>
            </a:r>
          </a:p>
        </p:txBody>
      </p:sp>
    </p:spTree>
    <p:extLst>
      <p:ext uri="{BB962C8B-B14F-4D97-AF65-F5344CB8AC3E}">
        <p14:creationId xmlns:p14="http://schemas.microsoft.com/office/powerpoint/2010/main" val="7614846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E08D4B6A-8113-4DFB-B82E-B60CAC8E0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BFA373-588F-440A-B185-EFD50E752164}"/>
              </a:ext>
            </a:extLst>
          </p:cNvPr>
          <p:cNvSpPr txBox="1"/>
          <p:nvPr/>
        </p:nvSpPr>
        <p:spPr>
          <a:xfrm>
            <a:off x="8109235" y="863695"/>
            <a:ext cx="3511233" cy="3779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600" cap="all" dirty="0">
                <a:latin typeface="+mj-lt"/>
                <a:ea typeface="+mj-ea"/>
                <a:cs typeface="+mj-cs"/>
              </a:rPr>
              <a:t>We hope you had fun?</a:t>
            </a:r>
          </a:p>
        </p:txBody>
      </p:sp>
      <p:pic>
        <p:nvPicPr>
          <p:cNvPr id="7" name="Picture 6" descr="A sunset in the background&#10;&#10;Description automatically generated">
            <a:extLst>
              <a:ext uri="{FF2B5EF4-FFF2-40B4-BE49-F238E27FC236}">
                <a16:creationId xmlns:a16="http://schemas.microsoft.com/office/drawing/2014/main" id="{6D573853-D178-45D2-AD66-6D59181224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7015" r="14291"/>
          <a:stretch/>
        </p:blipFill>
        <p:spPr>
          <a:xfrm>
            <a:off x="0" y="0"/>
            <a:ext cx="7537685" cy="685799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9235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148590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5000">
        <p:comb/>
      </p:transition>
    </mc:Choice>
    <mc:Fallback xmlns="">
      <p:transition spd="slow">
        <p:comb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E08D4B6A-8113-4DFB-B82E-B60CAC8E0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B0D6E2-E17F-4C4D-9B5D-CC07F12D9D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9235" y="863696"/>
            <a:ext cx="3511233" cy="1023594"/>
          </a:xfrm>
        </p:spPr>
        <p:txBody>
          <a:bodyPr anchor="t">
            <a:normAutofit fontScale="90000"/>
          </a:bodyPr>
          <a:lstStyle/>
          <a:p>
            <a:r>
              <a:rPr lang="en-GB" sz="3200" dirty="0">
                <a:solidFill>
                  <a:schemeClr val="tx1"/>
                </a:solidFill>
              </a:rPr>
              <a:t>Can you name this Tree?</a:t>
            </a:r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0F11A278-916B-476A-B67D-DE875BC6D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9233" y="2540048"/>
            <a:ext cx="3511233" cy="422432"/>
          </a:xfrm>
        </p:spPr>
        <p:txBody>
          <a:bodyPr anchor="t">
            <a:normAutofit/>
          </a:bodyPr>
          <a:lstStyle/>
          <a:p>
            <a:pPr marL="457200" indent="-457200">
              <a:buFont typeface="+mj-lt"/>
              <a:buAutoNum type="alphaLcParenR" startAt="2"/>
            </a:pPr>
            <a:r>
              <a:rPr lang="en-GB" sz="2000" dirty="0">
                <a:solidFill>
                  <a:srgbClr val="00B0F0"/>
                </a:solidFill>
              </a:rPr>
              <a:t>Holly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9235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Subtitle 12">
            <a:extLst>
              <a:ext uri="{FF2B5EF4-FFF2-40B4-BE49-F238E27FC236}">
                <a16:creationId xmlns:a16="http://schemas.microsoft.com/office/drawing/2014/main" id="{5DF48F80-B37E-46AC-B2B6-3B259AEE27B8}"/>
              </a:ext>
            </a:extLst>
          </p:cNvPr>
          <p:cNvSpPr txBox="1">
            <a:spLocks/>
          </p:cNvSpPr>
          <p:nvPr/>
        </p:nvSpPr>
        <p:spPr>
          <a:xfrm>
            <a:off x="8109234" y="1993947"/>
            <a:ext cx="3511233" cy="4224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957C7"/>
              </a:buClr>
              <a:buSzPct val="92000"/>
              <a:buFont typeface="+mj-lt"/>
              <a:buAutoNum type="alphaLcParenR"/>
              <a:tabLst/>
              <a:defRPr/>
            </a:pPr>
            <a:r>
              <a:rPr lang="en-GB" sz="2000" dirty="0">
                <a:solidFill>
                  <a:srgbClr val="00B0F0"/>
                </a:solidFill>
                <a:latin typeface="Gill Sans MT" panose="020B0502020104020203"/>
              </a:rPr>
              <a:t>Mistletoe</a:t>
            </a:r>
            <a:endParaRPr kumimoji="0" lang="en-GB" sz="2000" b="0" i="0" strike="noStrike" kern="1200" cap="all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8" name="Subtitle 12">
            <a:extLst>
              <a:ext uri="{FF2B5EF4-FFF2-40B4-BE49-F238E27FC236}">
                <a16:creationId xmlns:a16="http://schemas.microsoft.com/office/drawing/2014/main" id="{4C874775-EB74-4908-8E74-5343DECE7A47}"/>
              </a:ext>
            </a:extLst>
          </p:cNvPr>
          <p:cNvSpPr txBox="1">
            <a:spLocks/>
          </p:cNvSpPr>
          <p:nvPr/>
        </p:nvSpPr>
        <p:spPr>
          <a:xfrm>
            <a:off x="8109233" y="3124200"/>
            <a:ext cx="3511233" cy="4691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957C7"/>
              </a:buClr>
              <a:buSzPct val="92000"/>
              <a:buFont typeface="+mj-lt"/>
              <a:buAutoNum type="alphaLcParenR" startAt="3"/>
              <a:tabLst/>
              <a:defRPr/>
            </a:pPr>
            <a:r>
              <a:rPr lang="en-GB" sz="2000" dirty="0">
                <a:solidFill>
                  <a:srgbClr val="00B0F0"/>
                </a:solidFill>
                <a:latin typeface="Gill Sans MT" panose="020B0502020104020203"/>
              </a:rPr>
              <a:t>Cedar</a:t>
            </a:r>
            <a:endParaRPr kumimoji="0" lang="en-GB" sz="2000" b="0" i="0" strike="noStrike" kern="1200" cap="all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Gill Sans MT" panose="020B0502020104020203"/>
            </a:endParaRPr>
          </a:p>
        </p:txBody>
      </p:sp>
      <p:sp>
        <p:nvSpPr>
          <p:cNvPr id="30" name="Subtitle 12">
            <a:hlinkClick r:id="rId2" action="ppaction://hlinksldjump"/>
            <a:extLst>
              <a:ext uri="{FF2B5EF4-FFF2-40B4-BE49-F238E27FC236}">
                <a16:creationId xmlns:a16="http://schemas.microsoft.com/office/drawing/2014/main" id="{6725490B-D1F0-4CD4-BE36-E4825FEFA762}"/>
              </a:ext>
            </a:extLst>
          </p:cNvPr>
          <p:cNvSpPr txBox="1">
            <a:spLocks/>
          </p:cNvSpPr>
          <p:nvPr/>
        </p:nvSpPr>
        <p:spPr>
          <a:xfrm>
            <a:off x="8109232" y="3755029"/>
            <a:ext cx="3511233" cy="4691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957C7"/>
              </a:buClr>
              <a:buSzPct val="92000"/>
              <a:buFont typeface="+mj-lt"/>
              <a:buAutoNum type="alphaLcParenR" startAt="4"/>
              <a:tabLst/>
              <a:defRPr/>
            </a:pPr>
            <a:r>
              <a:rPr lang="en-GB" sz="2000" dirty="0">
                <a:solidFill>
                  <a:srgbClr val="00B0F0"/>
                </a:solidFill>
                <a:latin typeface="Gill Sans MT" panose="020B0502020104020203"/>
              </a:rPr>
              <a:t>Yew</a:t>
            </a:r>
            <a:endParaRPr kumimoji="0" lang="en-GB" sz="2000" b="0" i="0" u="none" strike="noStrike" kern="1200" cap="all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FD09655D-1329-43E8-947D-0C5AA81EFE46}"/>
              </a:ext>
            </a:extLst>
          </p:cNvPr>
          <p:cNvSpPr txBox="1">
            <a:spLocks/>
          </p:cNvSpPr>
          <p:nvPr/>
        </p:nvSpPr>
        <p:spPr>
          <a:xfrm>
            <a:off x="7537705" y="6160576"/>
            <a:ext cx="4654275" cy="639123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effectLst/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Click on the answer to submit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A7CDD0-3486-430C-BD4B-71EC3A6EA559}"/>
              </a:ext>
            </a:extLst>
          </p:cNvPr>
          <p:cNvSpPr txBox="1"/>
          <p:nvPr/>
        </p:nvSpPr>
        <p:spPr>
          <a:xfrm>
            <a:off x="7988300" y="4483100"/>
            <a:ext cx="3511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The berries contain seeds which are poisonous to humans, but a favourite snack for Blackbirds.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322DD9-F952-4B6C-A26F-20B1D2011EEC}"/>
              </a:ext>
            </a:extLst>
          </p:cNvPr>
          <p:cNvSpPr txBox="1"/>
          <p:nvPr/>
        </p:nvSpPr>
        <p:spPr>
          <a:xfrm>
            <a:off x="7961692" y="4490367"/>
            <a:ext cx="399784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Click here for a clue..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C03E22F-38C1-43A7-9203-15481CEE383A}"/>
              </a:ext>
            </a:extLst>
          </p:cNvPr>
          <p:cNvSpPr txBox="1"/>
          <p:nvPr/>
        </p:nvSpPr>
        <p:spPr>
          <a:xfrm>
            <a:off x="10031018" y="3166860"/>
            <a:ext cx="1643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</a:t>
            </a:r>
            <a:r>
              <a:rPr lang="en-GB" sz="2400" b="1" dirty="0">
                <a:solidFill>
                  <a:srgbClr val="FF0000"/>
                </a:solidFill>
              </a:rPr>
              <a:t>X</a:t>
            </a:r>
            <a:r>
              <a:rPr lang="en-GB" dirty="0"/>
              <a:t>  Try again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1F410C-76B8-4701-991A-9141EC224BBD}"/>
              </a:ext>
            </a:extLst>
          </p:cNvPr>
          <p:cNvSpPr txBox="1"/>
          <p:nvPr/>
        </p:nvSpPr>
        <p:spPr>
          <a:xfrm>
            <a:off x="10351281" y="2523035"/>
            <a:ext cx="1443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</a:t>
            </a:r>
            <a:r>
              <a:rPr lang="en-GB" sz="2400" b="1" dirty="0">
                <a:solidFill>
                  <a:srgbClr val="FF0000"/>
                </a:solidFill>
              </a:rPr>
              <a:t>X</a:t>
            </a:r>
            <a:r>
              <a:rPr lang="en-GB" dirty="0"/>
              <a:t>  Try again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5831981-4A57-4712-9DEC-084D7B81B4C6}"/>
              </a:ext>
            </a:extLst>
          </p:cNvPr>
          <p:cNvSpPr txBox="1"/>
          <p:nvPr/>
        </p:nvSpPr>
        <p:spPr>
          <a:xfrm>
            <a:off x="10312071" y="1912335"/>
            <a:ext cx="1443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</a:t>
            </a:r>
            <a:r>
              <a:rPr lang="en-GB" sz="2400" b="1" dirty="0">
                <a:solidFill>
                  <a:srgbClr val="FF0000"/>
                </a:solidFill>
              </a:rPr>
              <a:t>X</a:t>
            </a:r>
            <a:r>
              <a:rPr lang="en-GB" dirty="0"/>
              <a:t>  Try again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E2750E-591D-4EF5-963B-B52F7038E0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50" y="0"/>
            <a:ext cx="75514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01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5" grpId="0" animBg="1"/>
      <p:bldP spid="18" grpId="0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381844-191F-4D86-B1BB-13553E84F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202" y="638535"/>
            <a:ext cx="7620000" cy="5753100"/>
          </a:xfrm>
          <a:prstGeom prst="rect">
            <a:avLst/>
          </a:prstGeom>
        </p:spPr>
      </p:pic>
      <p:grpSp>
        <p:nvGrpSpPr>
          <p:cNvPr id="55" name="Group 44">
            <a:extLst>
              <a:ext uri="{FF2B5EF4-FFF2-40B4-BE49-F238E27FC236}">
                <a16:creationId xmlns:a16="http://schemas.microsoft.com/office/drawing/2014/main" id="{3A852E5D-96B2-47B5-AB0F-426F231FB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8" y="457201"/>
            <a:ext cx="3703320" cy="5935131"/>
            <a:chOff x="438068" y="457201"/>
            <a:chExt cx="3703320" cy="5935131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BEA2C8A-CA20-494E-8DAA-985E842ED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41102"/>
              <a:ext cx="3702134" cy="5751230"/>
            </a:xfrm>
            <a:prstGeom prst="rect">
              <a:avLst/>
            </a:prstGeom>
            <a:solidFill>
              <a:srgbClr val="465359">
                <a:alpha val="97000"/>
              </a:srgb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6" name="Rectangle 46">
              <a:extLst>
                <a:ext uri="{FF2B5EF4-FFF2-40B4-BE49-F238E27FC236}">
                  <a16:creationId xmlns:a16="http://schemas.microsoft.com/office/drawing/2014/main" id="{DBAE429C-3A94-4C39-B88C-596F1E4C0A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1"/>
              <a:ext cx="3703320" cy="91440"/>
            </a:xfrm>
            <a:prstGeom prst="rect">
              <a:avLst/>
            </a:prstGeom>
            <a:solidFill>
              <a:srgbClr val="46535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9BEA2136-6130-48E0-B1F7-2AEAAC860F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281137" y="1148985"/>
            <a:ext cx="1797702" cy="17977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177B33-8CD0-4C53-BEC9-3A6386B2590E}"/>
              </a:ext>
            </a:extLst>
          </p:cNvPr>
          <p:cNvSpPr txBox="1"/>
          <p:nvPr/>
        </p:nvSpPr>
        <p:spPr>
          <a:xfrm>
            <a:off x="4424992" y="5713968"/>
            <a:ext cx="12652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Yew Tree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77444D-094D-4488-8E42-4A440D0D9B0B}"/>
              </a:ext>
            </a:extLst>
          </p:cNvPr>
          <p:cNvSpPr txBox="1"/>
          <p:nvPr/>
        </p:nvSpPr>
        <p:spPr>
          <a:xfrm>
            <a:off x="617760" y="5840437"/>
            <a:ext cx="3342751" cy="4096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Click            to continue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4EE593-B5B1-41DA-8145-D1A8367E16EE}"/>
              </a:ext>
            </a:extLst>
          </p:cNvPr>
          <p:cNvSpPr txBox="1"/>
          <p:nvPr/>
        </p:nvSpPr>
        <p:spPr>
          <a:xfrm>
            <a:off x="548444" y="2824799"/>
            <a:ext cx="3412067" cy="66486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Well done!!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E6CE0E-E576-4B0A-B7EA-7A00BE506D03}"/>
              </a:ext>
            </a:extLst>
          </p:cNvPr>
          <p:cNvSpPr txBox="1"/>
          <p:nvPr/>
        </p:nvSpPr>
        <p:spPr>
          <a:xfrm>
            <a:off x="655056" y="3677690"/>
            <a:ext cx="3342751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dirty="0">
                <a:solidFill>
                  <a:srgbClr val="FFFFFF"/>
                </a:solidFill>
              </a:rPr>
              <a:t>Yew berries contain seeds which are poisonous to humans, but a favourite snack for Blackbirds.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Action Button: Go Forward or Next 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29879EAA-F959-46DD-A588-C102532B0FF8}"/>
              </a:ext>
            </a:extLst>
          </p:cNvPr>
          <p:cNvSpPr/>
          <p:nvPr/>
        </p:nvSpPr>
        <p:spPr>
          <a:xfrm>
            <a:off x="1417765" y="5844171"/>
            <a:ext cx="453973" cy="41286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34197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E08D4B6A-8113-4DFB-B82E-B60CAC8E0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B0D6E2-E17F-4C4D-9B5D-CC07F12D9D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9235" y="863695"/>
            <a:ext cx="3511233" cy="2260505"/>
          </a:xfrm>
        </p:spPr>
        <p:txBody>
          <a:bodyPr anchor="t">
            <a:normAutofit/>
          </a:bodyPr>
          <a:lstStyle/>
          <a:p>
            <a:r>
              <a:rPr lang="en-GB" sz="2800" dirty="0">
                <a:solidFill>
                  <a:schemeClr val="tx1"/>
                </a:solidFill>
              </a:rPr>
              <a:t>Can you name this shrub?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9235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Subtitle 12">
            <a:hlinkClick r:id="" action="ppaction://noaction"/>
            <a:extLst>
              <a:ext uri="{FF2B5EF4-FFF2-40B4-BE49-F238E27FC236}">
                <a16:creationId xmlns:a16="http://schemas.microsoft.com/office/drawing/2014/main" id="{5DF48F80-B37E-46AC-B2B6-3B259AEE27B8}"/>
              </a:ext>
            </a:extLst>
          </p:cNvPr>
          <p:cNvSpPr txBox="1">
            <a:spLocks/>
          </p:cNvSpPr>
          <p:nvPr/>
        </p:nvSpPr>
        <p:spPr>
          <a:xfrm>
            <a:off x="8109234" y="1993947"/>
            <a:ext cx="3511233" cy="4224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957C7"/>
              </a:buClr>
              <a:buSzPct val="92000"/>
              <a:buFont typeface="+mj-lt"/>
              <a:buAutoNum type="alphaLcParenR"/>
              <a:tabLst/>
              <a:defRPr/>
            </a:pPr>
            <a:r>
              <a:rPr kumimoji="0" lang="en-GB" sz="2000" b="0" i="0" u="none" strike="noStrike" kern="1200" cap="all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GORSE</a:t>
            </a:r>
          </a:p>
        </p:txBody>
      </p:sp>
      <p:sp>
        <p:nvSpPr>
          <p:cNvPr id="28" name="Subtitle 12">
            <a:hlinkClick r:id="rId2" action="ppaction://hlinksldjump"/>
            <a:extLst>
              <a:ext uri="{FF2B5EF4-FFF2-40B4-BE49-F238E27FC236}">
                <a16:creationId xmlns:a16="http://schemas.microsoft.com/office/drawing/2014/main" id="{4C874775-EB74-4908-8E74-5343DECE7A47}"/>
              </a:ext>
            </a:extLst>
          </p:cNvPr>
          <p:cNvSpPr txBox="1">
            <a:spLocks/>
          </p:cNvSpPr>
          <p:nvPr/>
        </p:nvSpPr>
        <p:spPr>
          <a:xfrm>
            <a:off x="8109233" y="3124200"/>
            <a:ext cx="3511233" cy="4691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957C7"/>
              </a:buClr>
              <a:buSzPct val="92000"/>
              <a:buFont typeface="+mj-lt"/>
              <a:buAutoNum type="alphaLcParenR" startAt="3"/>
              <a:tabLst/>
              <a:defRPr/>
            </a:pPr>
            <a:r>
              <a:rPr kumimoji="0" lang="en-GB" sz="2000" b="0" i="0" u="none" strike="noStrike" kern="1200" cap="all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Honeysuckle</a:t>
            </a:r>
          </a:p>
        </p:txBody>
      </p:sp>
      <p:sp>
        <p:nvSpPr>
          <p:cNvPr id="30" name="Subtitle 12">
            <a:hlinkClick r:id="" action="ppaction://noaction"/>
            <a:extLst>
              <a:ext uri="{FF2B5EF4-FFF2-40B4-BE49-F238E27FC236}">
                <a16:creationId xmlns:a16="http://schemas.microsoft.com/office/drawing/2014/main" id="{6725490B-D1F0-4CD4-BE36-E4825FEFA762}"/>
              </a:ext>
            </a:extLst>
          </p:cNvPr>
          <p:cNvSpPr txBox="1">
            <a:spLocks/>
          </p:cNvSpPr>
          <p:nvPr/>
        </p:nvSpPr>
        <p:spPr>
          <a:xfrm>
            <a:off x="8109232" y="3755029"/>
            <a:ext cx="3511233" cy="4691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957C7"/>
              </a:buClr>
              <a:buSzPct val="92000"/>
              <a:buFont typeface="+mj-lt"/>
              <a:buAutoNum type="alphaLcParenR" startAt="4"/>
              <a:tabLst/>
              <a:defRPr/>
            </a:pPr>
            <a:r>
              <a:rPr kumimoji="0" lang="en-GB" sz="2000" b="0" i="0" u="none" strike="noStrike" kern="1200" cap="all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HEMP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A7CDD0-3486-430C-BD4B-71EC3A6EA559}"/>
              </a:ext>
            </a:extLst>
          </p:cNvPr>
          <p:cNvSpPr txBox="1"/>
          <p:nvPr/>
        </p:nvSpPr>
        <p:spPr>
          <a:xfrm>
            <a:off x="7988300" y="4483100"/>
            <a:ext cx="3511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dirty="0"/>
              <a:t>This shrub is renowned for its colourful, fragrant flowers which attract many insects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322DD9-F952-4B6C-A26F-20B1D2011EEC}"/>
              </a:ext>
            </a:extLst>
          </p:cNvPr>
          <p:cNvSpPr txBox="1"/>
          <p:nvPr/>
        </p:nvSpPr>
        <p:spPr>
          <a:xfrm>
            <a:off x="7865926" y="4570074"/>
            <a:ext cx="399784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Click here for a clue..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FD09655D-1329-43E8-947D-0C5AA81EFE46}"/>
              </a:ext>
            </a:extLst>
          </p:cNvPr>
          <p:cNvSpPr txBox="1">
            <a:spLocks/>
          </p:cNvSpPr>
          <p:nvPr/>
        </p:nvSpPr>
        <p:spPr>
          <a:xfrm>
            <a:off x="7641379" y="6160576"/>
            <a:ext cx="4550601" cy="639123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effectLst/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Click on the answer to submit </a:t>
            </a:r>
          </a:p>
        </p:txBody>
      </p:sp>
      <p:sp>
        <p:nvSpPr>
          <p:cNvPr id="18" name="Subtitle 12">
            <a:hlinkClick r:id="" action="ppaction://noaction"/>
            <a:extLst>
              <a:ext uri="{FF2B5EF4-FFF2-40B4-BE49-F238E27FC236}">
                <a16:creationId xmlns:a16="http://schemas.microsoft.com/office/drawing/2014/main" id="{EF23AEF8-4C46-413E-ADCC-B246FFD9DD3F}"/>
              </a:ext>
            </a:extLst>
          </p:cNvPr>
          <p:cNvSpPr txBox="1">
            <a:spLocks/>
          </p:cNvSpPr>
          <p:nvPr/>
        </p:nvSpPr>
        <p:spPr>
          <a:xfrm>
            <a:off x="8109231" y="2520577"/>
            <a:ext cx="3511233" cy="4224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957C7"/>
              </a:buClr>
              <a:buSzPct val="92000"/>
              <a:buFont typeface="+mj-lt"/>
              <a:buAutoNum type="alphaLcParenR" startAt="2"/>
              <a:tabLst/>
              <a:defRPr/>
            </a:pPr>
            <a:r>
              <a:rPr kumimoji="0" lang="en-GB" sz="2000" b="0" i="0" u="none" strike="noStrike" kern="1200" cap="all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KNAPWEED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09E065-24F4-43B2-A65D-252CBC0401BE}"/>
              </a:ext>
            </a:extLst>
          </p:cNvPr>
          <p:cNvSpPr txBox="1"/>
          <p:nvPr/>
        </p:nvSpPr>
        <p:spPr>
          <a:xfrm>
            <a:off x="10351282" y="1983085"/>
            <a:ext cx="1443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</a:t>
            </a:r>
            <a:r>
              <a:rPr lang="en-GB" sz="2400" b="1" dirty="0">
                <a:solidFill>
                  <a:srgbClr val="FF0000"/>
                </a:solidFill>
              </a:rPr>
              <a:t>X</a:t>
            </a:r>
            <a:r>
              <a:rPr lang="en-GB" dirty="0"/>
              <a:t>  Try again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69810C0-2151-4C2B-8928-FD4E6B7ED457}"/>
              </a:ext>
            </a:extLst>
          </p:cNvPr>
          <p:cNvSpPr txBox="1"/>
          <p:nvPr/>
        </p:nvSpPr>
        <p:spPr>
          <a:xfrm>
            <a:off x="10344276" y="3690872"/>
            <a:ext cx="1443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</a:t>
            </a:r>
            <a:r>
              <a:rPr lang="en-GB" sz="2400" b="1" dirty="0">
                <a:solidFill>
                  <a:srgbClr val="FF0000"/>
                </a:solidFill>
              </a:rPr>
              <a:t>X</a:t>
            </a:r>
            <a:r>
              <a:rPr lang="en-GB" dirty="0"/>
              <a:t>  Try again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92FFFF2-C52B-491E-8FE0-B77C066B2A17}"/>
              </a:ext>
            </a:extLst>
          </p:cNvPr>
          <p:cNvSpPr txBox="1"/>
          <p:nvPr/>
        </p:nvSpPr>
        <p:spPr>
          <a:xfrm>
            <a:off x="10351282" y="2511035"/>
            <a:ext cx="1443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</a:t>
            </a:r>
            <a:r>
              <a:rPr lang="en-GB" sz="2400" b="1" dirty="0">
                <a:solidFill>
                  <a:srgbClr val="FF0000"/>
                </a:solidFill>
              </a:rPr>
              <a:t>X</a:t>
            </a:r>
            <a:r>
              <a:rPr lang="en-GB" dirty="0"/>
              <a:t>  Try again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748CD0-FB73-48D2-94F3-445DFE7C0C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40"/>
            <a:ext cx="7642860" cy="682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6935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5" grpId="0" animBg="1"/>
      <p:bldP spid="19" grpId="0"/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44">
            <a:extLst>
              <a:ext uri="{FF2B5EF4-FFF2-40B4-BE49-F238E27FC236}">
                <a16:creationId xmlns:a16="http://schemas.microsoft.com/office/drawing/2014/main" id="{3A852E5D-96B2-47B5-AB0F-426F231FB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8" y="457201"/>
            <a:ext cx="3703320" cy="5935131"/>
            <a:chOff x="438068" y="457201"/>
            <a:chExt cx="3703320" cy="5935131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BEA2C8A-CA20-494E-8DAA-985E842ED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41102"/>
              <a:ext cx="3702134" cy="5751230"/>
            </a:xfrm>
            <a:prstGeom prst="rect">
              <a:avLst/>
            </a:prstGeom>
            <a:solidFill>
              <a:srgbClr val="465359">
                <a:alpha val="97000"/>
              </a:srgb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6" name="Rectangle 46">
              <a:extLst>
                <a:ext uri="{FF2B5EF4-FFF2-40B4-BE49-F238E27FC236}">
                  <a16:creationId xmlns:a16="http://schemas.microsoft.com/office/drawing/2014/main" id="{DBAE429C-3A94-4C39-B88C-596F1E4C0A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1"/>
              <a:ext cx="3703320" cy="91440"/>
            </a:xfrm>
            <a:prstGeom prst="rect">
              <a:avLst/>
            </a:prstGeom>
            <a:solidFill>
              <a:srgbClr val="46535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9BEA2136-6130-48E0-B1F7-2AEAAC860F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281137" y="1148985"/>
            <a:ext cx="1797702" cy="17977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5EE0F81-95D7-4C33-B577-754B09958019}"/>
              </a:ext>
            </a:extLst>
          </p:cNvPr>
          <p:cNvSpPr txBox="1"/>
          <p:nvPr/>
        </p:nvSpPr>
        <p:spPr>
          <a:xfrm>
            <a:off x="707605" y="3606838"/>
            <a:ext cx="3342751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There are many types of Honeysuckle. </a:t>
            </a:r>
          </a:p>
          <a:p>
            <a:pPr>
              <a:defRPr/>
            </a:pPr>
            <a:endParaRPr lang="en-GB" dirty="0">
              <a:solidFill>
                <a:srgbClr val="FFFFFF"/>
              </a:solidFill>
              <a:latin typeface="Gill Sans MT" panose="020B0502020104020203"/>
            </a:endParaRPr>
          </a:p>
          <a:p>
            <a:pPr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Honeysuckle </a:t>
            </a:r>
            <a:r>
              <a:rPr lang="en-GB" dirty="0"/>
              <a:t>is renowned for its colourful, fragrant flowers which attract many insects.</a:t>
            </a:r>
            <a:endParaRPr lang="en-GB" dirty="0">
              <a:solidFill>
                <a:srgbClr val="FFFFFF"/>
              </a:solidFill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BB5D36-55A6-4D67-83A1-7A70B1249B36}"/>
              </a:ext>
            </a:extLst>
          </p:cNvPr>
          <p:cNvSpPr txBox="1"/>
          <p:nvPr/>
        </p:nvSpPr>
        <p:spPr>
          <a:xfrm>
            <a:off x="548444" y="2824799"/>
            <a:ext cx="3412067" cy="66486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Well done!!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196804-9180-435D-8981-C0FEB0C43471}"/>
              </a:ext>
            </a:extLst>
          </p:cNvPr>
          <p:cNvSpPr txBox="1"/>
          <p:nvPr/>
        </p:nvSpPr>
        <p:spPr>
          <a:xfrm>
            <a:off x="617760" y="5840437"/>
            <a:ext cx="3342751" cy="4096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Click            to continue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051173-8306-4CD7-8E4B-016B6BD8AE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0202" y="641102"/>
            <a:ext cx="7620000" cy="5760720"/>
          </a:xfrm>
          <a:prstGeom prst="rect">
            <a:avLst/>
          </a:prstGeom>
        </p:spPr>
      </p:pic>
      <p:sp>
        <p:nvSpPr>
          <p:cNvPr id="13" name="Action Button: Go Forward or Next 1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7E058DDF-C02F-44AB-916C-3BAC19DEE1F8}"/>
              </a:ext>
            </a:extLst>
          </p:cNvPr>
          <p:cNvSpPr/>
          <p:nvPr/>
        </p:nvSpPr>
        <p:spPr>
          <a:xfrm>
            <a:off x="1417765" y="5844171"/>
            <a:ext cx="453973" cy="41286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177B33-8CD0-4C53-BEC9-3A6386B2590E}"/>
              </a:ext>
            </a:extLst>
          </p:cNvPr>
          <p:cNvSpPr txBox="1"/>
          <p:nvPr/>
        </p:nvSpPr>
        <p:spPr>
          <a:xfrm>
            <a:off x="7842336" y="5819901"/>
            <a:ext cx="139848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Honeysuckle</a:t>
            </a:r>
          </a:p>
        </p:txBody>
      </p:sp>
    </p:spTree>
    <p:extLst>
      <p:ext uri="{BB962C8B-B14F-4D97-AF65-F5344CB8AC3E}">
        <p14:creationId xmlns:p14="http://schemas.microsoft.com/office/powerpoint/2010/main" val="5378067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DividendVTI">
  <a:themeElements>
    <a:clrScheme name="">
      <a:dk1>
        <a:srgbClr val="000000"/>
      </a:dk1>
      <a:lt1>
        <a:srgbClr val="FFFFFF"/>
      </a:lt1>
      <a:dk2>
        <a:srgbClr val="244131"/>
      </a:dk2>
      <a:lt2>
        <a:srgbClr val="E7E8E2"/>
      </a:lt2>
      <a:accent1>
        <a:srgbClr val="6957C7"/>
      </a:accent1>
      <a:accent2>
        <a:srgbClr val="4966B7"/>
      </a:accent2>
      <a:accent3>
        <a:srgbClr val="4D9DC3"/>
      </a:accent3>
      <a:accent4>
        <a:srgbClr val="3BB1A6"/>
      </a:accent4>
      <a:accent5>
        <a:srgbClr val="48B77E"/>
      </a:accent5>
      <a:accent6>
        <a:srgbClr val="3BB143"/>
      </a:accent6>
      <a:hlink>
        <a:srgbClr val="319472"/>
      </a:hlink>
      <a:folHlink>
        <a:srgbClr val="848484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597</TotalTime>
  <Words>1927</Words>
  <Application>Microsoft Office PowerPoint</Application>
  <PresentationFormat>Widescreen</PresentationFormat>
  <Paragraphs>450</Paragraphs>
  <Slides>59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2" baseType="lpstr">
      <vt:lpstr>Gill Sans MT</vt:lpstr>
      <vt:lpstr>Wingdings 2</vt:lpstr>
      <vt:lpstr>DividendVTI</vt:lpstr>
      <vt:lpstr>PowerPoint Presentation</vt:lpstr>
      <vt:lpstr>Plants, trees and shrubs  in our churchyard   St Johns</vt:lpstr>
      <vt:lpstr>Children's Ministry Churchyard Quiz  Jasper &amp; Jessica</vt:lpstr>
      <vt:lpstr>Can you name this plant?</vt:lpstr>
      <vt:lpstr>PowerPoint Presentation</vt:lpstr>
      <vt:lpstr>Can you name this Tree?</vt:lpstr>
      <vt:lpstr>PowerPoint Presentation</vt:lpstr>
      <vt:lpstr>Can you name this shrub?</vt:lpstr>
      <vt:lpstr>PowerPoint Presentation</vt:lpstr>
      <vt:lpstr>Can you name this PLANT?</vt:lpstr>
      <vt:lpstr>PowerPoint Presentation</vt:lpstr>
      <vt:lpstr>Can you name this PLANT?</vt:lpstr>
      <vt:lpstr>PowerPoint Presentation</vt:lpstr>
      <vt:lpstr>Children's Ministry Churchyard Quiz  Oscar</vt:lpstr>
      <vt:lpstr>Can you name this Tree?</vt:lpstr>
      <vt:lpstr>PowerPoint Presentation</vt:lpstr>
      <vt:lpstr>Can you name this plant?</vt:lpstr>
      <vt:lpstr>PowerPoint Presentation</vt:lpstr>
      <vt:lpstr>Can you name this plant?</vt:lpstr>
      <vt:lpstr>PowerPoint Presentation</vt:lpstr>
      <vt:lpstr>Can you name this plant?</vt:lpstr>
      <vt:lpstr>PowerPoint Presentation</vt:lpstr>
      <vt:lpstr>Can you name this plant?</vt:lpstr>
      <vt:lpstr>PowerPoint Presentation</vt:lpstr>
      <vt:lpstr>Can you name this plant?</vt:lpstr>
      <vt:lpstr>PowerPoint Presentation</vt:lpstr>
      <vt:lpstr>Can you name this plant?</vt:lpstr>
      <vt:lpstr>PowerPoint Presentation</vt:lpstr>
      <vt:lpstr>Can you name this plant?</vt:lpstr>
      <vt:lpstr>PowerPoint Presentation</vt:lpstr>
      <vt:lpstr>Can you name this plant?</vt:lpstr>
      <vt:lpstr>PowerPoint Presentation</vt:lpstr>
      <vt:lpstr>Can you name this plant?</vt:lpstr>
      <vt:lpstr>PowerPoint Presentation</vt:lpstr>
      <vt:lpstr>Children's Ministry Churchyard Quiz  Jasmine</vt:lpstr>
      <vt:lpstr>Can you name this plant?</vt:lpstr>
      <vt:lpstr>PowerPoint Presentation</vt:lpstr>
      <vt:lpstr>Can you name this plant?</vt:lpstr>
      <vt:lpstr>PowerPoint Presentation</vt:lpstr>
      <vt:lpstr>Can you name this plant?</vt:lpstr>
      <vt:lpstr>PowerPoint Presentation</vt:lpstr>
      <vt:lpstr>Can you name this plant?</vt:lpstr>
      <vt:lpstr>PowerPoint Presentation</vt:lpstr>
      <vt:lpstr>Can you name this PLANT?</vt:lpstr>
      <vt:lpstr>PowerPoint Presentation</vt:lpstr>
      <vt:lpstr>Children's Ministry Churchyard Quiz  stella &amp; Rory</vt:lpstr>
      <vt:lpstr>Can you name this PLANT?</vt:lpstr>
      <vt:lpstr>PowerPoint Presentation</vt:lpstr>
      <vt:lpstr>Can you name this plant?</vt:lpstr>
      <vt:lpstr>PowerPoint Presentation</vt:lpstr>
      <vt:lpstr>Can you name this plant?</vt:lpstr>
      <vt:lpstr>PowerPoint Presentation</vt:lpstr>
      <vt:lpstr>Can you name this plant?</vt:lpstr>
      <vt:lpstr>PowerPoint Presentation</vt:lpstr>
      <vt:lpstr>Can you name this plant?</vt:lpstr>
      <vt:lpstr>PowerPoint Presentation</vt:lpstr>
      <vt:lpstr>Children's Ministry Churchyard Quiz  Coming Soon</vt:lpstr>
      <vt:lpstr>Children's Ministry Churchyard Quiz  Coming Soon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Sally Josolyne</dc:creator>
  <cp:lastModifiedBy>Sally Josolyne</cp:lastModifiedBy>
  <cp:revision>28</cp:revision>
  <dcterms:created xsi:type="dcterms:W3CDTF">2019-11-02T12:07:18Z</dcterms:created>
  <dcterms:modified xsi:type="dcterms:W3CDTF">2019-11-10T16:15:37Z</dcterms:modified>
</cp:coreProperties>
</file>